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3"/>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charset="1" panose="00000500000000000000"/>
      <p:regular r:id="rId12"/>
    </p:embeddedFont>
    <p:embeddedFont>
      <p:font typeface="Montserrat Bold" charset="1" panose="00000600000000000000"/>
      <p:regular r:id="rId13"/>
    </p:embeddedFont>
    <p:embeddedFont>
      <p:font typeface="Montserrat Italics" charset="1" panose="00000500000000000000"/>
      <p:regular r:id="rId14"/>
    </p:embeddedFont>
    <p:embeddedFont>
      <p:font typeface="Montserrat Bold Italics" charset="1" panose="000006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37" Target="slides/slide22.xml" Type="http://schemas.openxmlformats.org/officeDocument/2006/relationships/slide"/><Relationship Id="rId38" Target="slides/slide23.xml" Type="http://schemas.openxmlformats.org/officeDocument/2006/relationships/slide"/><Relationship Id="rId39" Target="slides/slide24.xml" Type="http://schemas.openxmlformats.org/officeDocument/2006/relationships/slide"/><Relationship Id="rId4" Target="theme/theme1.xml" Type="http://schemas.openxmlformats.org/officeDocument/2006/relationships/theme"/><Relationship Id="rId40" Target="slides/slide25.xml" Type="http://schemas.openxmlformats.org/officeDocument/2006/relationships/slide"/><Relationship Id="rId41" Target="slides/slide26.xml" Type="http://schemas.openxmlformats.org/officeDocument/2006/relationships/slide"/><Relationship Id="rId42" Target="slides/slide27.xml" Type="http://schemas.openxmlformats.org/officeDocument/2006/relationships/slide"/><Relationship Id="rId43" Target="slides/slide28.xml" Type="http://schemas.openxmlformats.org/officeDocument/2006/relationships/slide"/><Relationship Id="rId44" Target="slides/slide29.xml" Type="http://schemas.openxmlformats.org/officeDocument/2006/relationships/slide"/><Relationship Id="rId45" Target="slides/slide30.xml" Type="http://schemas.openxmlformats.org/officeDocument/2006/relationships/slide"/><Relationship Id="rId46" Target="slides/slide31.xml" Type="http://schemas.openxmlformats.org/officeDocument/2006/relationships/slide"/><Relationship Id="rId47" Target="slides/slide32.xml" Type="http://schemas.openxmlformats.org/officeDocument/2006/relationships/slide"/><Relationship Id="rId48" Target="slides/slide33.xml" Type="http://schemas.openxmlformats.org/officeDocument/2006/relationships/slide"/><Relationship Id="rId49" Target="slides/slide34.xml" Type="http://schemas.openxmlformats.org/officeDocument/2006/relationships/slide"/><Relationship Id="rId5" Target="tableStyles.xml" Type="http://schemas.openxmlformats.org/officeDocument/2006/relationships/tableStyles"/><Relationship Id="rId50" Target="slides/slide35.xml" Type="http://schemas.openxmlformats.org/officeDocument/2006/relationships/slide"/><Relationship Id="rId51" Target="slides/slide36.xml" Type="http://schemas.openxmlformats.org/officeDocument/2006/relationships/slide"/><Relationship Id="rId52" Target="slides/slide37.xml" Type="http://schemas.openxmlformats.org/officeDocument/2006/relationships/slide"/><Relationship Id="rId53" Target="notesMasters/notesMaster1.xml" Type="http://schemas.openxmlformats.org/officeDocument/2006/relationships/notesMaster"/><Relationship Id="rId54" Target="theme/theme2.xml" Type="http://schemas.openxmlformats.org/officeDocument/2006/relationships/theme"/><Relationship Id="rId55" Target="notesSlides/notesSlide1.xml" Type="http://schemas.openxmlformats.org/officeDocument/2006/relationships/notesSlide"/><Relationship Id="rId56" Target="notesSlides/notesSlide2.xml" Type="http://schemas.openxmlformats.org/officeDocument/2006/relationships/notesSlide"/><Relationship Id="rId57" Target="notesSlides/notesSlide3.xml" Type="http://schemas.openxmlformats.org/officeDocument/2006/relationships/notesSlide"/><Relationship Id="rId58" Target="notesSlides/notesSlide4.xml" Type="http://schemas.openxmlformats.org/officeDocument/2006/relationships/notesSlide"/><Relationship Id="rId59" Target="notesSlides/notesSlide5.xml" Type="http://schemas.openxmlformats.org/officeDocument/2006/relationships/notesSlide"/><Relationship Id="rId6" Target="fonts/font6.fntdata" Type="http://schemas.openxmlformats.org/officeDocument/2006/relationships/font"/><Relationship Id="rId60" Target="notesSlides/notesSlide6.xml" Type="http://schemas.openxmlformats.org/officeDocument/2006/relationships/notesSlide"/><Relationship Id="rId61" Target="notesSlides/notesSlide7.xml" Type="http://schemas.openxmlformats.org/officeDocument/2006/relationships/notesSlide"/><Relationship Id="rId62" Target="notesSlides/notesSlide8.xml" Type="http://schemas.openxmlformats.org/officeDocument/2006/relationships/notesSlide"/><Relationship Id="rId63" Target="notesSlides/notesSlide9.xml" Type="http://schemas.openxmlformats.org/officeDocument/2006/relationships/notesSlide"/><Relationship Id="rId64" Target="notesSlides/notesSlide10.xml" Type="http://schemas.openxmlformats.org/officeDocument/2006/relationships/notesSlide"/><Relationship Id="rId65" Target="notesSlides/notesSlide11.xml" Type="http://schemas.openxmlformats.org/officeDocument/2006/relationships/notesSlide"/><Relationship Id="rId66" Target="notesSlides/notesSlide12.xml" Type="http://schemas.openxmlformats.org/officeDocument/2006/relationships/notesSlide"/><Relationship Id="rId67" Target="notesSlides/notesSlide13.xml" Type="http://schemas.openxmlformats.org/officeDocument/2006/relationships/notesSlide"/><Relationship Id="rId68" Target="notesSlides/notesSlide14.xml" Type="http://schemas.openxmlformats.org/officeDocument/2006/relationships/notesSlide"/><Relationship Id="rId69" Target="notesSlides/notesSlide15.xml" Type="http://schemas.openxmlformats.org/officeDocument/2006/relationships/notesSlide"/><Relationship Id="rId7" Target="fonts/font7.fntdata" Type="http://schemas.openxmlformats.org/officeDocument/2006/relationships/font"/><Relationship Id="rId70" Target="notesSlides/notesSlide16.xml" Type="http://schemas.openxmlformats.org/officeDocument/2006/relationships/notesSlide"/><Relationship Id="rId71" Target="notesSlides/notesSlide17.xml" Type="http://schemas.openxmlformats.org/officeDocument/2006/relationships/notesSlide"/><Relationship Id="rId72" Target="notesSlides/notesSlide18.xml" Type="http://schemas.openxmlformats.org/officeDocument/2006/relationships/notesSlide"/><Relationship Id="rId73" Target="notesSlides/notesSlide19.xml" Type="http://schemas.openxmlformats.org/officeDocument/2006/relationships/notesSlide"/><Relationship Id="rId74" Target="notesSlides/notesSlide20.xml" Type="http://schemas.openxmlformats.org/officeDocument/2006/relationships/notesSlide"/><Relationship Id="rId75" Target="notesSlides/notesSlide21.xml" Type="http://schemas.openxmlformats.org/officeDocument/2006/relationships/notesSlide"/><Relationship Id="rId76" Target="notesSlides/notesSlide22.xml" Type="http://schemas.openxmlformats.org/officeDocument/2006/relationships/notesSlide"/><Relationship Id="rId77" Target="notesSlides/notesSlide23.xml" Type="http://schemas.openxmlformats.org/officeDocument/2006/relationships/notesSlide"/><Relationship Id="rId78" Target="notesSlides/notesSlide24.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Mr le président de jury (Mme et /ou Mr ) les membre de jury  merci pour votre présence nous avons l’honneur de vous présenter aujourd’hui notre projet de fin d’étude</a:t>
            </a:r>
          </a:p>
          <a:p>
            <a:r>
              <a:rPr lang="en-US"/>
              <a:t>Nous nous présentons je suis  mhadhbi ala et  mon collègue Khorchani Esmail .</a:t>
            </a:r>
          </a:p>
          <a:p>
            <a:r>
              <a:rPr lang="en-US"/>
              <a:t>cette présentation est une résumé du rapport que nous avons rédigé durant la période de préparation du projet.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Nous arrivons maintenant à la partie conception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Dans cette partie nous présentons les diagrammes de cas d’utilisation qui permette d’organiser les besoins par acteur.</a:t>
            </a:r>
          </a:p>
          <a:p>
            <a:r>
              <a:rPr lang="en-US"/>
              <a:t>Nous commençons par  l’administrateur.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Nous commençons par une vue statique représenté par le diagramme de classes de l’application .</a:t>
            </a:r>
          </a:p>
          <a:p>
            <a:r>
              <a:rPr lang="en-US"/>
              <a:t>Ce diagramme est formée par les classes suivantes: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Passons maintenant à la vue dynamique de notre système. </a:t>
            </a:r>
          </a:p>
          <a:p>
            <a:r>
              <a:rPr lang="en-US"/>
              <a:t>Dans cette partie nous présentons quelques diagrammes de séquences de l’application.</a:t>
            </a:r>
          </a:p>
          <a:p>
            <a:r>
              <a:rPr lang="en-US"/>
              <a:t/>
            </a:r>
          </a:p>
          <a:p>
            <a:r>
              <a:rPr lang="en-US"/>
              <a:t>D’abord le diagramme de seq s’authentifier qui met en interaction les objets suivants: l’utilisateur, l’interface login, le controleur d'authetification, et la base done . </a:t>
            </a:r>
          </a:p>
          <a:p>
            <a:r>
              <a:rPr lang="en-US"/>
              <a:t>Ce scénario permet à un utilisateur d’accéder à son a la page d'accueil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Passons maintenant à la vue dynamique de notre système. </a:t>
            </a:r>
          </a:p>
          <a:p>
            <a:r>
              <a:rPr lang="en-US"/>
              <a:t>Dans cette partie nous présentons quelques diagrammes de séquences de l’application.</a:t>
            </a:r>
          </a:p>
          <a:p>
            <a:r>
              <a:rPr lang="en-US"/>
              <a:t/>
            </a:r>
          </a:p>
          <a:p>
            <a:r>
              <a:rPr lang="en-US"/>
              <a:t>D’abord le diagramme de seq s’authentifier qui met en interaction les objets suivants: l’utilisateur, l’interface login, le controleur d'authetification, et la base done . </a:t>
            </a:r>
          </a:p>
          <a:p>
            <a:r>
              <a:rPr lang="en-US"/>
              <a:t>Ce scénario permet à un utilisateur d’accéder à son a la page d'accueil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Passons maintenant à la vue dynamique de notre système. </a:t>
            </a:r>
          </a:p>
          <a:p>
            <a:r>
              <a:rPr lang="en-US"/>
              <a:t>Dans cette partie nous présentons quelques diagrammes de séquences de l’application.</a:t>
            </a:r>
          </a:p>
          <a:p>
            <a:r>
              <a:rPr lang="en-US"/>
              <a:t/>
            </a:r>
          </a:p>
          <a:p>
            <a:r>
              <a:rPr lang="en-US"/>
              <a:t>D’abord le diagramme de seq s’authentifier qui met en interaction les objets suivants: l’utilisateur, l’interface login, le controleur d'authetification, et la base done . </a:t>
            </a:r>
          </a:p>
          <a:p>
            <a:r>
              <a:rPr lang="en-US"/>
              <a:t>Ce scénario permet à un utilisateur d’accéder à son a la page d'accueil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Nous arrivons maintenant à la dernière partie de cette présentation soit La réalisation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discutent ce moment les outils et les choix en mettant les points forte qu'on  trouvé que </a:t>
            </a:r>
          </a:p>
          <a:p>
            <a:r>
              <a:rPr lang="en-US"/>
              <a:t>Nest js est plus forte par rapport express js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encore pourquoi nous avons choisi de react plutôt que angular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Pour la réalisation de ce travail, nous avons utilisé les outils suivants:</a:t>
            </a:r>
          </a:p>
          <a:p>
            <a:r>
              <a:rPr lang="en-US"/>
              <a:t>le framework nestjs  et le framework reactjs</a:t>
            </a:r>
          </a:p>
          <a:p>
            <a:r>
              <a:rPr lang="en-US"/>
              <a:t> l’IDE visual studio code pour le développement</a:t>
            </a:r>
          </a:p>
          <a:p>
            <a:r>
              <a:rPr lang="en-US"/>
              <a:t> le framework chakraUI pour la mise en forme des interfaces</a:t>
            </a:r>
          </a:p>
          <a:p>
            <a:r>
              <a:rPr lang="en-US"/>
              <a:t/>
            </a:r>
          </a:p>
          <a:p>
            <a:r>
              <a:rPr lang="en-US"/>
              <a:t> primsa  Postgresqlpour la manipulation de la base de données.</a:t>
            </a:r>
          </a:p>
          <a:p>
            <a:r>
              <a:rPr lang="en-US"/>
              <a:t>redux toolkit pour la gestion de l’état dans l’application</a:t>
            </a:r>
          </a:p>
          <a:p>
            <a:r>
              <a:rPr lang="en-US"/>
              <a:t>Et le github pour modifier notre projet en temps réel en collaboration entre nous deux</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plan de notre projet est organiser comme suit :</a:t>
            </a:r>
          </a:p>
          <a:p>
            <a:r>
              <a:rPr lang="en-US"/>
              <a:t>on va commence par une introduction (contexte, problématique, solution)  ......</a:t>
            </a:r>
          </a:p>
          <a:p>
            <a:r>
              <a:rPr lang="en-US"/>
              <a:t>Et enfin on va  terminer notre travail par une conclusion et perspectives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Nous cloturons cette partie de spécification par le choix de l’’architecture de l’application que nous avons fixé. </a:t>
            </a:r>
          </a:p>
          <a:p>
            <a:r>
              <a:rPr lang="en-US"/>
              <a:t>En fait Parmi les différentes architectures logicielles</a:t>
            </a:r>
          </a:p>
          <a:p>
            <a:r>
              <a:rPr lang="en-US"/>
              <a:t>L'architecture N-Tiers a été choisie pour notre projet en raison de sa modularité et de sa scalabilité. Cette approche permet de séparer les différentes couches de notre application, simplifiant ainsi la maintenance et les mises à jour. Cela nous offre également la flexibilité nécessaire pour faire évoluer notre système à l'avenir.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 presente quelque interface authetifcation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résumé nous avons implémenté une application elearnig  Qui nous aider a </a:t>
            </a:r>
          </a:p>
          <a:p>
            <a:r>
              <a:rPr lang="en-US"/>
              <a:t>al agestion des test et certificat des condidat au societe tuniste telecom </a:t>
            </a:r>
          </a:p>
          <a:p>
            <a:r>
              <a:rPr lang="en-US"/>
              <a:t>C’était une occasion pour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Concernant les perspectives, nous pourrons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la fin nous vous remercions pour votre attention.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Commençant par l'introduction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Commençons par introduire le contexte général de notre projet, qui consiste à développer une application interactive et immersive d'apprentissage à distance, visant à améliorer l'apprentissage, faciliter l'accès aux ressources pédagogiques et favoriser une collaboration efficace, tout en promouvant une collaboration écologique. Notre objectif est de créer une plateforme conviviale tant pour les étudiants que pour les enseignants.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notre problématique consiste à réfléchir à une solution ...</a:t>
            </a:r>
          </a:p>
          <a:p>
            <a:r>
              <a:rPr lang="en-US"/>
              <a:t>1</a:t>
            </a:r>
          </a:p>
          <a:p>
            <a:r>
              <a:rPr lang="en-US"/>
              <a:t>2</a:t>
            </a:r>
          </a:p>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Notre solution  principal est de proposer une plateforme qui intègre des fonctionnalités telles que la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Nous entamons maintenant la partie capture  des besoins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Notre application doit répondre principalement aux besoins fonctionnels suivant: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plus des besoins décrits précédemment, l’application doit répondre aussi à un certain nombre d’exigences dont les plus importantes sont: …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2" Target="../notesSlides/notesSlide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0.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5.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jpeg" Type="http://schemas.openxmlformats.org/officeDocument/2006/relationships/image"/><Relationship Id="rId2" Target="../notesSlides/notesSlide19.xml" Type="http://schemas.openxmlformats.org/officeDocument/2006/relationships/notesSlide"/><Relationship Id="rId3" Target="../media/image36.jpe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45.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46.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7.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8.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9.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0.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2.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3.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4.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5.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2" Target="../notesSlides/notesSlide2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56.png" Type="http://schemas.openxmlformats.org/officeDocument/2006/relationships/image"/><Relationship Id="rId8" Target="../media/image57.png" Type="http://schemas.openxmlformats.org/officeDocument/2006/relationships/image"/><Relationship Id="rId9" Target="../media/image58.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2" Target="../notesSlides/notesSlide2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 Id="rId9" Target="../media/image62.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11642">
            <a:off x="11120480" y="1055557"/>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756602" y="312448"/>
            <a:ext cx="1502698" cy="1386580"/>
          </a:xfrm>
          <a:custGeom>
            <a:avLst/>
            <a:gdLst/>
            <a:ahLst/>
            <a:cxnLst/>
            <a:rect r="r" b="b" t="t" l="l"/>
            <a:pathLst>
              <a:path h="1386580" w="1502698">
                <a:moveTo>
                  <a:pt x="0" y="0"/>
                </a:moveTo>
                <a:lnTo>
                  <a:pt x="1502698" y="0"/>
                </a:lnTo>
                <a:lnTo>
                  <a:pt x="1502698" y="1386580"/>
                </a:lnTo>
                <a:lnTo>
                  <a:pt x="0" y="1386580"/>
                </a:lnTo>
                <a:lnTo>
                  <a:pt x="0" y="0"/>
                </a:lnTo>
                <a:close/>
              </a:path>
            </a:pathLst>
          </a:custGeom>
          <a:blipFill>
            <a:blip r:embed="rId7"/>
            <a:stretch>
              <a:fillRect l="0" t="0" r="0" b="0"/>
            </a:stretch>
          </a:blipFill>
        </p:spPr>
      </p:sp>
      <p:sp>
        <p:nvSpPr>
          <p:cNvPr name="Freeform 5" id="5"/>
          <p:cNvSpPr/>
          <p:nvPr/>
        </p:nvSpPr>
        <p:spPr>
          <a:xfrm flipH="false" flipV="false" rot="0">
            <a:off x="1028700" y="573173"/>
            <a:ext cx="1477548" cy="1102478"/>
          </a:xfrm>
          <a:custGeom>
            <a:avLst/>
            <a:gdLst/>
            <a:ahLst/>
            <a:cxnLst/>
            <a:rect r="r" b="b" t="t" l="l"/>
            <a:pathLst>
              <a:path h="1102478" w="1477548">
                <a:moveTo>
                  <a:pt x="0" y="0"/>
                </a:moveTo>
                <a:lnTo>
                  <a:pt x="1477548" y="0"/>
                </a:lnTo>
                <a:lnTo>
                  <a:pt x="1477548" y="1102478"/>
                </a:lnTo>
                <a:lnTo>
                  <a:pt x="0" y="1102478"/>
                </a:lnTo>
                <a:lnTo>
                  <a:pt x="0" y="0"/>
                </a:lnTo>
                <a:close/>
              </a:path>
            </a:pathLst>
          </a:custGeom>
          <a:blipFill>
            <a:blip r:embed="rId8"/>
            <a:stretch>
              <a:fillRect l="0" t="0" r="0" b="0"/>
            </a:stretch>
          </a:blipFill>
        </p:spPr>
      </p:sp>
      <p:sp>
        <p:nvSpPr>
          <p:cNvPr name="TextBox 6" id="6"/>
          <p:cNvSpPr txBox="true"/>
          <p:nvPr/>
        </p:nvSpPr>
        <p:spPr>
          <a:xfrm rot="0">
            <a:off x="2156771" y="601748"/>
            <a:ext cx="14833361" cy="1097280"/>
          </a:xfrm>
          <a:prstGeom prst="rect">
            <a:avLst/>
          </a:prstGeom>
        </p:spPr>
        <p:txBody>
          <a:bodyPr anchor="t" rtlCol="false" tIns="0" lIns="0" bIns="0" rIns="0">
            <a:spAutoFit/>
          </a:bodyPr>
          <a:lstStyle/>
          <a:p>
            <a:pPr algn="ctr">
              <a:lnSpc>
                <a:spcPts val="1484"/>
              </a:lnSpc>
            </a:pPr>
            <a:r>
              <a:rPr lang="en-US" sz="1499">
                <a:solidFill>
                  <a:srgbClr val="004AAD"/>
                </a:solidFill>
                <a:latin typeface="Montserrat"/>
              </a:rPr>
              <a:t>MINISTÈRE DE ENSEIGNEMENT SUPÉRIEUR, DE LA RECHERCHE SCIENTIFIQUE</a:t>
            </a:r>
          </a:p>
          <a:p>
            <a:pPr algn="ctr">
              <a:lnSpc>
                <a:spcPts val="1484"/>
              </a:lnSpc>
            </a:pPr>
            <a:r>
              <a:rPr lang="en-US" sz="1499">
                <a:solidFill>
                  <a:srgbClr val="004AAD"/>
                </a:solidFill>
                <a:latin typeface="Montserrat"/>
              </a:rPr>
              <a:t>et des Technologies de l'Information et de la Communication</a:t>
            </a:r>
          </a:p>
          <a:p>
            <a:pPr algn="ctr">
              <a:lnSpc>
                <a:spcPts val="1484"/>
              </a:lnSpc>
            </a:pPr>
            <a:r>
              <a:rPr lang="en-US" sz="1499">
                <a:solidFill>
                  <a:srgbClr val="004AAD"/>
                </a:solidFill>
                <a:latin typeface="Montserrat"/>
              </a:rPr>
              <a:t>Direction Générale des Etudes Technologiques</a:t>
            </a:r>
          </a:p>
          <a:p>
            <a:pPr algn="ctr">
              <a:lnSpc>
                <a:spcPts val="1484"/>
              </a:lnSpc>
            </a:pPr>
            <a:r>
              <a:rPr lang="en-US" sz="1499">
                <a:solidFill>
                  <a:srgbClr val="004AAD"/>
                </a:solidFill>
                <a:latin typeface="Montserrat"/>
              </a:rPr>
              <a:t>Institut Supérieur des Etudes Technologiques de Médenine </a:t>
            </a:r>
          </a:p>
          <a:p>
            <a:pPr algn="ctr">
              <a:lnSpc>
                <a:spcPts val="1484"/>
              </a:lnSpc>
            </a:pPr>
            <a:r>
              <a:rPr lang="en-US" sz="1499">
                <a:solidFill>
                  <a:srgbClr val="004AAD"/>
                </a:solidFill>
                <a:latin typeface="Montserrat"/>
              </a:rPr>
              <a:t>Département Technologies de l' Informatique</a:t>
            </a:r>
          </a:p>
          <a:p>
            <a:pPr algn="ctr">
              <a:lnSpc>
                <a:spcPts val="1484"/>
              </a:lnSpc>
            </a:pPr>
          </a:p>
        </p:txBody>
      </p:sp>
      <p:sp>
        <p:nvSpPr>
          <p:cNvPr name="TextBox 7" id="7"/>
          <p:cNvSpPr txBox="true"/>
          <p:nvPr/>
        </p:nvSpPr>
        <p:spPr>
          <a:xfrm rot="0">
            <a:off x="2988262" y="3341370"/>
            <a:ext cx="12387676" cy="2564130"/>
          </a:xfrm>
          <a:prstGeom prst="rect">
            <a:avLst/>
          </a:prstGeom>
        </p:spPr>
        <p:txBody>
          <a:bodyPr anchor="t" rtlCol="false" tIns="0" lIns="0" bIns="0" rIns="0">
            <a:spAutoFit/>
          </a:bodyPr>
          <a:lstStyle/>
          <a:p>
            <a:pPr algn="ctr">
              <a:lnSpc>
                <a:spcPts val="6959"/>
              </a:lnSpc>
            </a:pPr>
            <a:r>
              <a:rPr lang="en-US" sz="3999">
                <a:solidFill>
                  <a:srgbClr val="004AAD"/>
                </a:solidFill>
                <a:latin typeface="Montserrat Classic Bold"/>
              </a:rPr>
              <a:t>CONCEPTION ET RÉALISATION</a:t>
            </a:r>
          </a:p>
          <a:p>
            <a:pPr algn="ctr">
              <a:lnSpc>
                <a:spcPts val="6959"/>
              </a:lnSpc>
            </a:pPr>
            <a:r>
              <a:rPr lang="en-US" sz="3999">
                <a:solidFill>
                  <a:srgbClr val="004AAD"/>
                </a:solidFill>
                <a:latin typeface="Montserrat Classic Bold"/>
              </a:rPr>
              <a:t>d’une Plateforme E-Learning</a:t>
            </a:r>
          </a:p>
          <a:p>
            <a:pPr algn="ctr">
              <a:lnSpc>
                <a:spcPts val="6959"/>
              </a:lnSpc>
            </a:pPr>
          </a:p>
        </p:txBody>
      </p:sp>
      <p:sp>
        <p:nvSpPr>
          <p:cNvPr name="TextBox 8" id="8"/>
          <p:cNvSpPr txBox="true"/>
          <p:nvPr/>
        </p:nvSpPr>
        <p:spPr>
          <a:xfrm rot="0">
            <a:off x="1028700" y="7171938"/>
            <a:ext cx="4851878" cy="1736725"/>
          </a:xfrm>
          <a:prstGeom prst="rect">
            <a:avLst/>
          </a:prstGeom>
        </p:spPr>
        <p:txBody>
          <a:bodyPr anchor="t" rtlCol="false" tIns="0" lIns="0" bIns="0" rIns="0">
            <a:spAutoFit/>
          </a:bodyPr>
          <a:lstStyle/>
          <a:p>
            <a:pPr>
              <a:lnSpc>
                <a:spcPts val="3499"/>
              </a:lnSpc>
            </a:pPr>
            <a:r>
              <a:rPr lang="en-US" sz="2499" spc="124">
                <a:solidFill>
                  <a:srgbClr val="2E2E2E"/>
                </a:solidFill>
                <a:latin typeface="Montserrat Classic"/>
              </a:rPr>
              <a:t>Réalisé par  :</a:t>
            </a:r>
          </a:p>
          <a:p>
            <a:pPr>
              <a:lnSpc>
                <a:spcPts val="3499"/>
              </a:lnSpc>
            </a:pPr>
            <a:r>
              <a:rPr lang="en-US" sz="2499" spc="124">
                <a:solidFill>
                  <a:srgbClr val="2E2E2E"/>
                </a:solidFill>
                <a:latin typeface="Montserrat Classic"/>
              </a:rPr>
              <a:t>Khorchani Esmail</a:t>
            </a:r>
          </a:p>
          <a:p>
            <a:pPr>
              <a:lnSpc>
                <a:spcPts val="3499"/>
              </a:lnSpc>
            </a:pPr>
            <a:r>
              <a:rPr lang="en-US" sz="2499" spc="124">
                <a:solidFill>
                  <a:srgbClr val="2E2E2E"/>
                </a:solidFill>
                <a:latin typeface="Montserrat Classic"/>
              </a:rPr>
              <a:t>Mhadhbi Ala</a:t>
            </a:r>
          </a:p>
          <a:p>
            <a:pPr>
              <a:lnSpc>
                <a:spcPts val="3499"/>
              </a:lnSpc>
            </a:pPr>
          </a:p>
        </p:txBody>
      </p:sp>
      <p:sp>
        <p:nvSpPr>
          <p:cNvPr name="TextBox 9" id="9"/>
          <p:cNvSpPr txBox="true"/>
          <p:nvPr/>
        </p:nvSpPr>
        <p:spPr>
          <a:xfrm rot="0">
            <a:off x="12407422" y="6943725"/>
            <a:ext cx="4851878" cy="1736725"/>
          </a:xfrm>
          <a:prstGeom prst="rect">
            <a:avLst/>
          </a:prstGeom>
        </p:spPr>
        <p:txBody>
          <a:bodyPr anchor="t" rtlCol="false" tIns="0" lIns="0" bIns="0" rIns="0">
            <a:spAutoFit/>
          </a:bodyPr>
          <a:lstStyle/>
          <a:p>
            <a:pPr>
              <a:lnSpc>
                <a:spcPts val="3499"/>
              </a:lnSpc>
            </a:pPr>
            <a:r>
              <a:rPr lang="en-US" sz="2499" spc="124">
                <a:solidFill>
                  <a:srgbClr val="2E2E2E"/>
                </a:solidFill>
                <a:latin typeface="Montserrat Classic"/>
              </a:rPr>
              <a:t>Encadré par  :</a:t>
            </a:r>
          </a:p>
          <a:p>
            <a:pPr>
              <a:lnSpc>
                <a:spcPts val="3499"/>
              </a:lnSpc>
            </a:pPr>
            <a:r>
              <a:rPr lang="en-US" sz="2499" spc="124">
                <a:solidFill>
                  <a:srgbClr val="2E2E2E"/>
                </a:solidFill>
                <a:latin typeface="Montserrat Classic"/>
              </a:rPr>
              <a:t>Mme Garai Mouna</a:t>
            </a:r>
          </a:p>
          <a:p>
            <a:pPr>
              <a:lnSpc>
                <a:spcPts val="3499"/>
              </a:lnSpc>
            </a:pPr>
            <a:r>
              <a:rPr lang="en-US" sz="2499" spc="124">
                <a:solidFill>
                  <a:srgbClr val="2E2E2E"/>
                </a:solidFill>
                <a:latin typeface="Montserrat Classic"/>
              </a:rPr>
              <a:t>Mme Aissa Ahlem</a:t>
            </a:r>
          </a:p>
          <a:p>
            <a:pPr>
              <a:lnSpc>
                <a:spcPts val="349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3134397" y="4540248"/>
            <a:ext cx="2135450" cy="2135450"/>
          </a:xfrm>
          <a:custGeom>
            <a:avLst/>
            <a:gdLst/>
            <a:ahLst/>
            <a:cxnLst/>
            <a:rect r="r" b="b" t="t" l="l"/>
            <a:pathLst>
              <a:path h="2135450" w="2135450">
                <a:moveTo>
                  <a:pt x="0" y="0"/>
                </a:moveTo>
                <a:lnTo>
                  <a:pt x="2135450" y="0"/>
                </a:lnTo>
                <a:lnTo>
                  <a:pt x="2135450" y="2135450"/>
                </a:lnTo>
                <a:lnTo>
                  <a:pt x="0" y="2135450"/>
                </a:lnTo>
                <a:lnTo>
                  <a:pt x="0" y="0"/>
                </a:lnTo>
                <a:close/>
              </a:path>
            </a:pathLst>
          </a:custGeom>
          <a:blipFill>
            <a:blip r:embed="rId5"/>
            <a:stretch>
              <a:fillRect l="0" t="0" r="0" b="0"/>
            </a:stretch>
          </a:blipFill>
        </p:spPr>
      </p:sp>
      <p:sp>
        <p:nvSpPr>
          <p:cNvPr name="Freeform 4" id="4"/>
          <p:cNvSpPr/>
          <p:nvPr/>
        </p:nvSpPr>
        <p:spPr>
          <a:xfrm flipH="false" flipV="false" rot="0">
            <a:off x="7683419" y="7502787"/>
            <a:ext cx="2135450" cy="2135450"/>
          </a:xfrm>
          <a:custGeom>
            <a:avLst/>
            <a:gdLst/>
            <a:ahLst/>
            <a:cxnLst/>
            <a:rect r="r" b="b" t="t" l="l"/>
            <a:pathLst>
              <a:path h="2135450" w="2135450">
                <a:moveTo>
                  <a:pt x="0" y="0"/>
                </a:moveTo>
                <a:lnTo>
                  <a:pt x="2135449" y="0"/>
                </a:lnTo>
                <a:lnTo>
                  <a:pt x="2135449" y="2135450"/>
                </a:lnTo>
                <a:lnTo>
                  <a:pt x="0" y="2135450"/>
                </a:lnTo>
                <a:lnTo>
                  <a:pt x="0" y="0"/>
                </a:lnTo>
                <a:close/>
              </a:path>
            </a:pathLst>
          </a:custGeom>
          <a:blipFill>
            <a:blip r:embed="rId6"/>
            <a:stretch>
              <a:fillRect l="0" t="0" r="0" b="0"/>
            </a:stretch>
          </a:blipFill>
        </p:spPr>
      </p:sp>
      <p:sp>
        <p:nvSpPr>
          <p:cNvPr name="Freeform 5" id="5"/>
          <p:cNvSpPr/>
          <p:nvPr/>
        </p:nvSpPr>
        <p:spPr>
          <a:xfrm flipH="false" flipV="false" rot="0">
            <a:off x="11886038" y="4540248"/>
            <a:ext cx="2135450" cy="2135450"/>
          </a:xfrm>
          <a:custGeom>
            <a:avLst/>
            <a:gdLst/>
            <a:ahLst/>
            <a:cxnLst/>
            <a:rect r="r" b="b" t="t" l="l"/>
            <a:pathLst>
              <a:path h="2135450" w="2135450">
                <a:moveTo>
                  <a:pt x="0" y="0"/>
                </a:moveTo>
                <a:lnTo>
                  <a:pt x="2135450" y="0"/>
                </a:lnTo>
                <a:lnTo>
                  <a:pt x="2135450" y="2135450"/>
                </a:lnTo>
                <a:lnTo>
                  <a:pt x="0" y="2135450"/>
                </a:lnTo>
                <a:lnTo>
                  <a:pt x="0" y="0"/>
                </a:lnTo>
                <a:close/>
              </a:path>
            </a:pathLst>
          </a:custGeom>
          <a:blipFill>
            <a:blip r:embed="rId7"/>
            <a:stretch>
              <a:fillRect l="0" t="0" r="0" b="0"/>
            </a:stretch>
          </a:blipFill>
        </p:spPr>
      </p:sp>
      <p:sp>
        <p:nvSpPr>
          <p:cNvPr name="Freeform 6" id="6"/>
          <p:cNvSpPr/>
          <p:nvPr/>
        </p:nvSpPr>
        <p:spPr>
          <a:xfrm flipH="false" flipV="false" rot="0">
            <a:off x="7194556" y="3654732"/>
            <a:ext cx="3020966" cy="3020966"/>
          </a:xfrm>
          <a:custGeom>
            <a:avLst/>
            <a:gdLst/>
            <a:ahLst/>
            <a:cxnLst/>
            <a:rect r="r" b="b" t="t" l="l"/>
            <a:pathLst>
              <a:path h="3020966" w="3020966">
                <a:moveTo>
                  <a:pt x="0" y="0"/>
                </a:moveTo>
                <a:lnTo>
                  <a:pt x="3020966" y="0"/>
                </a:lnTo>
                <a:lnTo>
                  <a:pt x="3020966" y="3020966"/>
                </a:lnTo>
                <a:lnTo>
                  <a:pt x="0" y="3020966"/>
                </a:lnTo>
                <a:lnTo>
                  <a:pt x="0" y="0"/>
                </a:lnTo>
                <a:close/>
              </a:path>
            </a:pathLst>
          </a:custGeom>
          <a:blipFill>
            <a:blip r:embed="rId8"/>
            <a:stretch>
              <a:fillRect l="0" t="0" r="0" b="0"/>
            </a:stretch>
          </a:blipFill>
        </p:spPr>
      </p:sp>
      <p:sp>
        <p:nvSpPr>
          <p:cNvPr name="Freeform 7" id="7"/>
          <p:cNvSpPr/>
          <p:nvPr/>
        </p:nvSpPr>
        <p:spPr>
          <a:xfrm flipH="false" flipV="false" rot="377721">
            <a:off x="10247094" y="5471403"/>
            <a:ext cx="1435127" cy="654777"/>
          </a:xfrm>
          <a:custGeom>
            <a:avLst/>
            <a:gdLst/>
            <a:ahLst/>
            <a:cxnLst/>
            <a:rect r="r" b="b" t="t" l="l"/>
            <a:pathLst>
              <a:path h="654777" w="1435127">
                <a:moveTo>
                  <a:pt x="0" y="0"/>
                </a:moveTo>
                <a:lnTo>
                  <a:pt x="1435128" y="0"/>
                </a:lnTo>
                <a:lnTo>
                  <a:pt x="1435128" y="654777"/>
                </a:lnTo>
                <a:lnTo>
                  <a:pt x="0" y="6547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028700" y="1369699"/>
            <a:ext cx="12331712" cy="2352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CAPTURE DES BESOINS</a:t>
            </a:r>
          </a:p>
        </p:txBody>
      </p:sp>
      <p:sp>
        <p:nvSpPr>
          <p:cNvPr name="TextBox 9" id="9"/>
          <p:cNvSpPr txBox="true"/>
          <p:nvPr/>
        </p:nvSpPr>
        <p:spPr>
          <a:xfrm rot="0">
            <a:off x="10492258" y="1341123"/>
            <a:ext cx="4578521"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Besoins fonctionnels</a:t>
            </a:r>
          </a:p>
        </p:txBody>
      </p:sp>
      <p:sp>
        <p:nvSpPr>
          <p:cNvPr name="TextBox 10" id="10"/>
          <p:cNvSpPr txBox="true"/>
          <p:nvPr/>
        </p:nvSpPr>
        <p:spPr>
          <a:xfrm rot="0">
            <a:off x="10492258" y="2026923"/>
            <a:ext cx="4923009"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a:rPr>
              <a:t>Besoins non-fonctionnels</a:t>
            </a:r>
          </a:p>
        </p:txBody>
      </p:sp>
      <p:sp>
        <p:nvSpPr>
          <p:cNvPr name="TextBox 11" id="11"/>
          <p:cNvSpPr txBox="true"/>
          <p:nvPr/>
        </p:nvSpPr>
        <p:spPr>
          <a:xfrm rot="0">
            <a:off x="3134397" y="7012561"/>
            <a:ext cx="2432728" cy="1752601"/>
          </a:xfrm>
          <a:prstGeom prst="rect">
            <a:avLst/>
          </a:prstGeom>
        </p:spPr>
        <p:txBody>
          <a:bodyPr anchor="t" rtlCol="false" tIns="0" lIns="0" bIns="0" rIns="0">
            <a:spAutoFit/>
          </a:bodyPr>
          <a:lstStyle/>
          <a:p>
            <a:pPr algn="ctr">
              <a:lnSpc>
                <a:spcPts val="4799"/>
              </a:lnSpc>
            </a:pPr>
            <a:r>
              <a:rPr lang="en-US" sz="2999">
                <a:solidFill>
                  <a:srgbClr val="101010"/>
                </a:solidFill>
                <a:latin typeface="Montserrat Bold"/>
              </a:rPr>
              <a:t>Temps de réponse courte</a:t>
            </a:r>
          </a:p>
        </p:txBody>
      </p:sp>
      <p:sp>
        <p:nvSpPr>
          <p:cNvPr name="TextBox 12" id="12"/>
          <p:cNvSpPr txBox="true"/>
          <p:nvPr/>
        </p:nvSpPr>
        <p:spPr>
          <a:xfrm rot="0">
            <a:off x="10964658" y="6950337"/>
            <a:ext cx="3923802" cy="552451"/>
          </a:xfrm>
          <a:prstGeom prst="rect">
            <a:avLst/>
          </a:prstGeom>
        </p:spPr>
        <p:txBody>
          <a:bodyPr anchor="t" rtlCol="false" tIns="0" lIns="0" bIns="0" rIns="0">
            <a:spAutoFit/>
          </a:bodyPr>
          <a:lstStyle/>
          <a:p>
            <a:pPr algn="ctr">
              <a:lnSpc>
                <a:spcPts val="4799"/>
              </a:lnSpc>
            </a:pPr>
            <a:r>
              <a:rPr lang="en-US" sz="2999">
                <a:solidFill>
                  <a:srgbClr val="101010"/>
                </a:solidFill>
                <a:latin typeface="Montserrat Bold"/>
              </a:rPr>
              <a:t>Sécurité </a:t>
            </a:r>
          </a:p>
        </p:txBody>
      </p:sp>
      <p:sp>
        <p:nvSpPr>
          <p:cNvPr name="TextBox 13" id="13"/>
          <p:cNvSpPr txBox="true"/>
          <p:nvPr/>
        </p:nvSpPr>
        <p:spPr>
          <a:xfrm rot="0">
            <a:off x="7278588" y="9734549"/>
            <a:ext cx="2945110" cy="552451"/>
          </a:xfrm>
          <a:prstGeom prst="rect">
            <a:avLst/>
          </a:prstGeom>
        </p:spPr>
        <p:txBody>
          <a:bodyPr anchor="t" rtlCol="false" tIns="0" lIns="0" bIns="0" rIns="0">
            <a:spAutoFit/>
          </a:bodyPr>
          <a:lstStyle/>
          <a:p>
            <a:pPr algn="ctr">
              <a:lnSpc>
                <a:spcPts val="4799"/>
              </a:lnSpc>
            </a:pPr>
            <a:r>
              <a:rPr lang="en-US" sz="2999">
                <a:solidFill>
                  <a:srgbClr val="101010"/>
                </a:solidFill>
                <a:latin typeface="Montserrat"/>
              </a:rPr>
              <a:t>Performance</a:t>
            </a:r>
          </a:p>
        </p:txBody>
      </p:sp>
      <p:sp>
        <p:nvSpPr>
          <p:cNvPr name="Freeform 14" id="14"/>
          <p:cNvSpPr/>
          <p:nvPr/>
        </p:nvSpPr>
        <p:spPr>
          <a:xfrm flipH="false" flipV="false" rot="10663966">
            <a:off x="5425843" y="5426306"/>
            <a:ext cx="1612716" cy="735802"/>
          </a:xfrm>
          <a:custGeom>
            <a:avLst/>
            <a:gdLst/>
            <a:ahLst/>
            <a:cxnLst/>
            <a:rect r="r" b="b" t="t" l="l"/>
            <a:pathLst>
              <a:path h="735802" w="1612716">
                <a:moveTo>
                  <a:pt x="0" y="0"/>
                </a:moveTo>
                <a:lnTo>
                  <a:pt x="1612716" y="0"/>
                </a:lnTo>
                <a:lnTo>
                  <a:pt x="1612716" y="735801"/>
                </a:lnTo>
                <a:lnTo>
                  <a:pt x="0" y="7358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5591931">
            <a:off x="8223544" y="6897653"/>
            <a:ext cx="962990" cy="439364"/>
          </a:xfrm>
          <a:custGeom>
            <a:avLst/>
            <a:gdLst/>
            <a:ahLst/>
            <a:cxnLst/>
            <a:rect r="r" b="b" t="t" l="l"/>
            <a:pathLst>
              <a:path h="439364" w="962990">
                <a:moveTo>
                  <a:pt x="0" y="0"/>
                </a:moveTo>
                <a:lnTo>
                  <a:pt x="962990" y="0"/>
                </a:lnTo>
                <a:lnTo>
                  <a:pt x="962990" y="439365"/>
                </a:lnTo>
                <a:lnTo>
                  <a:pt x="0" y="4393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7520841" y="9309624"/>
            <a:ext cx="23622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190625"/>
            <a:ext cx="12230230"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PLAN</a:t>
            </a:r>
          </a:p>
        </p:txBody>
      </p:sp>
      <p:sp>
        <p:nvSpPr>
          <p:cNvPr name="Freeform 3" id="3"/>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590346" y="2729824"/>
            <a:ext cx="7180692" cy="7180692"/>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4073544" y="2729824"/>
            <a:ext cx="966397" cy="966397"/>
            <a:chOff x="0" y="0"/>
            <a:chExt cx="812800" cy="812800"/>
          </a:xfrm>
        </p:grpSpPr>
        <p:sp>
          <p:nvSpPr>
            <p:cNvPr name="Freeform 8" id="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9F9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0" id="10"/>
          <p:cNvGrpSpPr/>
          <p:nvPr/>
        </p:nvGrpSpPr>
        <p:grpSpPr>
          <a:xfrm rot="0">
            <a:off x="4073544" y="4180939"/>
            <a:ext cx="966397" cy="966397"/>
            <a:chOff x="0" y="0"/>
            <a:chExt cx="812800" cy="812800"/>
          </a:xfrm>
        </p:grpSpPr>
        <p:sp>
          <p:nvSpPr>
            <p:cNvPr name="Freeform 11" id="1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9F9F"/>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4073544" y="5730279"/>
            <a:ext cx="966397" cy="966397"/>
            <a:chOff x="0" y="0"/>
            <a:chExt cx="812800" cy="812800"/>
          </a:xfrm>
        </p:grpSpPr>
        <p:sp>
          <p:nvSpPr>
            <p:cNvPr name="Freeform 14" id="1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0">
            <a:off x="4073544" y="7279619"/>
            <a:ext cx="966397" cy="966397"/>
            <a:chOff x="0" y="0"/>
            <a:chExt cx="812800" cy="812800"/>
          </a:xfrm>
        </p:grpSpPr>
        <p:sp>
          <p:nvSpPr>
            <p:cNvPr name="Freeform 17" id="1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9F9F"/>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9" id="19"/>
          <p:cNvGrpSpPr/>
          <p:nvPr/>
        </p:nvGrpSpPr>
        <p:grpSpPr>
          <a:xfrm rot="0">
            <a:off x="4073544" y="8931815"/>
            <a:ext cx="966397" cy="966397"/>
            <a:chOff x="0" y="0"/>
            <a:chExt cx="812800" cy="812800"/>
          </a:xfrm>
        </p:grpSpPr>
        <p:sp>
          <p:nvSpPr>
            <p:cNvPr name="Freeform 20" id="2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9F9F"/>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TextBox 22" id="22"/>
          <p:cNvSpPr txBox="true"/>
          <p:nvPr/>
        </p:nvSpPr>
        <p:spPr>
          <a:xfrm rot="0">
            <a:off x="5746290" y="2708927"/>
            <a:ext cx="7708588" cy="637887"/>
          </a:xfrm>
          <a:prstGeom prst="rect">
            <a:avLst/>
          </a:prstGeom>
        </p:spPr>
        <p:txBody>
          <a:bodyPr anchor="t" rtlCol="false" tIns="0" lIns="0" bIns="0" rIns="0">
            <a:spAutoFit/>
          </a:bodyPr>
          <a:lstStyle/>
          <a:p>
            <a:pPr algn="just">
              <a:lnSpc>
                <a:spcPts val="5265"/>
              </a:lnSpc>
            </a:pPr>
            <a:r>
              <a:rPr lang="en-US" sz="3761">
                <a:solidFill>
                  <a:srgbClr val="9F9F9F"/>
                </a:solidFill>
                <a:latin typeface="Montserrat"/>
              </a:rPr>
              <a:t>Introduction</a:t>
            </a:r>
          </a:p>
        </p:txBody>
      </p:sp>
      <p:sp>
        <p:nvSpPr>
          <p:cNvPr name="TextBox 23" id="23"/>
          <p:cNvSpPr txBox="true"/>
          <p:nvPr/>
        </p:nvSpPr>
        <p:spPr>
          <a:xfrm rot="0">
            <a:off x="5746290" y="4284103"/>
            <a:ext cx="7708588" cy="637887"/>
          </a:xfrm>
          <a:prstGeom prst="rect">
            <a:avLst/>
          </a:prstGeom>
        </p:spPr>
        <p:txBody>
          <a:bodyPr anchor="t" rtlCol="false" tIns="0" lIns="0" bIns="0" rIns="0">
            <a:spAutoFit/>
          </a:bodyPr>
          <a:lstStyle/>
          <a:p>
            <a:pPr>
              <a:lnSpc>
                <a:spcPts val="5265"/>
              </a:lnSpc>
            </a:pPr>
            <a:r>
              <a:rPr lang="en-US" sz="3761">
                <a:solidFill>
                  <a:srgbClr val="9F9F9F"/>
                </a:solidFill>
                <a:latin typeface="Montserrat"/>
              </a:rPr>
              <a:t>Capture des besoins</a:t>
            </a:r>
          </a:p>
        </p:txBody>
      </p:sp>
      <p:sp>
        <p:nvSpPr>
          <p:cNvPr name="TextBox 24" id="24"/>
          <p:cNvSpPr txBox="true"/>
          <p:nvPr/>
        </p:nvSpPr>
        <p:spPr>
          <a:xfrm rot="0">
            <a:off x="5746290" y="5851672"/>
            <a:ext cx="7708588" cy="647412"/>
          </a:xfrm>
          <a:prstGeom prst="rect">
            <a:avLst/>
          </a:prstGeom>
        </p:spPr>
        <p:txBody>
          <a:bodyPr anchor="t" rtlCol="false" tIns="0" lIns="0" bIns="0" rIns="0">
            <a:spAutoFit/>
          </a:bodyPr>
          <a:lstStyle/>
          <a:p>
            <a:pPr>
              <a:lnSpc>
                <a:spcPts val="5265"/>
              </a:lnSpc>
            </a:pPr>
            <a:r>
              <a:rPr lang="en-US" sz="3761">
                <a:solidFill>
                  <a:srgbClr val="004AAD"/>
                </a:solidFill>
                <a:latin typeface="Montserrat Classic"/>
              </a:rPr>
              <a:t>Conception</a:t>
            </a:r>
          </a:p>
        </p:txBody>
      </p:sp>
      <p:sp>
        <p:nvSpPr>
          <p:cNvPr name="TextBox 25" id="25"/>
          <p:cNvSpPr txBox="true"/>
          <p:nvPr/>
        </p:nvSpPr>
        <p:spPr>
          <a:xfrm rot="0">
            <a:off x="5746290" y="7410536"/>
            <a:ext cx="7708588" cy="637887"/>
          </a:xfrm>
          <a:prstGeom prst="rect">
            <a:avLst/>
          </a:prstGeom>
        </p:spPr>
        <p:txBody>
          <a:bodyPr anchor="t" rtlCol="false" tIns="0" lIns="0" bIns="0" rIns="0">
            <a:spAutoFit/>
          </a:bodyPr>
          <a:lstStyle/>
          <a:p>
            <a:pPr>
              <a:lnSpc>
                <a:spcPts val="5265"/>
              </a:lnSpc>
            </a:pPr>
            <a:r>
              <a:rPr lang="en-US" sz="3761">
                <a:solidFill>
                  <a:srgbClr val="9F9F9F"/>
                </a:solidFill>
                <a:latin typeface="Montserrat"/>
              </a:rPr>
              <a:t>Realisations</a:t>
            </a:r>
          </a:p>
        </p:txBody>
      </p:sp>
      <p:sp>
        <p:nvSpPr>
          <p:cNvPr name="TextBox 26" id="26"/>
          <p:cNvSpPr txBox="true"/>
          <p:nvPr/>
        </p:nvSpPr>
        <p:spPr>
          <a:xfrm rot="0">
            <a:off x="5746290" y="9103612"/>
            <a:ext cx="7708588" cy="637887"/>
          </a:xfrm>
          <a:prstGeom prst="rect">
            <a:avLst/>
          </a:prstGeom>
        </p:spPr>
        <p:txBody>
          <a:bodyPr anchor="t" rtlCol="false" tIns="0" lIns="0" bIns="0" rIns="0">
            <a:spAutoFit/>
          </a:bodyPr>
          <a:lstStyle/>
          <a:p>
            <a:pPr>
              <a:lnSpc>
                <a:spcPts val="5265"/>
              </a:lnSpc>
            </a:pPr>
            <a:r>
              <a:rPr lang="en-US" sz="3761">
                <a:solidFill>
                  <a:srgbClr val="9F9F9F"/>
                </a:solidFill>
                <a:latin typeface="Montserrat"/>
              </a:rPr>
              <a:t>Conclusion et perspectives</a:t>
            </a:r>
          </a:p>
        </p:txBody>
      </p:sp>
      <p:sp>
        <p:nvSpPr>
          <p:cNvPr name="TextBox 27" id="27"/>
          <p:cNvSpPr txBox="true"/>
          <p:nvPr/>
        </p:nvSpPr>
        <p:spPr>
          <a:xfrm rot="0">
            <a:off x="17580474" y="9310239"/>
            <a:ext cx="39624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10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69051" y="3448783"/>
            <a:ext cx="2363808" cy="2363808"/>
          </a:xfrm>
          <a:custGeom>
            <a:avLst/>
            <a:gdLst/>
            <a:ahLst/>
            <a:cxnLst/>
            <a:rect r="r" b="b" t="t" l="l"/>
            <a:pathLst>
              <a:path h="2363808" w="2363808">
                <a:moveTo>
                  <a:pt x="0" y="0"/>
                </a:moveTo>
                <a:lnTo>
                  <a:pt x="2363808" y="0"/>
                </a:lnTo>
                <a:lnTo>
                  <a:pt x="2363808" y="2363808"/>
                </a:lnTo>
                <a:lnTo>
                  <a:pt x="0" y="2363808"/>
                </a:lnTo>
                <a:lnTo>
                  <a:pt x="0" y="0"/>
                </a:lnTo>
                <a:close/>
              </a:path>
            </a:pathLst>
          </a:custGeom>
          <a:blipFill>
            <a:blip r:embed="rId4"/>
            <a:stretch>
              <a:fillRect l="0" t="0" r="0" b="0"/>
            </a:stretch>
          </a:blipFill>
        </p:spPr>
      </p:sp>
      <p:sp>
        <p:nvSpPr>
          <p:cNvPr name="Freeform 4" id="4"/>
          <p:cNvSpPr/>
          <p:nvPr/>
        </p:nvSpPr>
        <p:spPr>
          <a:xfrm flipH="false" flipV="false" rot="0">
            <a:off x="12864629" y="6239993"/>
            <a:ext cx="2265496" cy="2265496"/>
          </a:xfrm>
          <a:custGeom>
            <a:avLst/>
            <a:gdLst/>
            <a:ahLst/>
            <a:cxnLst/>
            <a:rect r="r" b="b" t="t" l="l"/>
            <a:pathLst>
              <a:path h="2265496" w="2265496">
                <a:moveTo>
                  <a:pt x="0" y="0"/>
                </a:moveTo>
                <a:lnTo>
                  <a:pt x="2265495" y="0"/>
                </a:lnTo>
                <a:lnTo>
                  <a:pt x="2265495" y="2265496"/>
                </a:lnTo>
                <a:lnTo>
                  <a:pt x="0" y="2265496"/>
                </a:lnTo>
                <a:lnTo>
                  <a:pt x="0" y="0"/>
                </a:lnTo>
                <a:close/>
              </a:path>
            </a:pathLst>
          </a:custGeom>
          <a:blipFill>
            <a:blip r:embed="rId5"/>
            <a:stretch>
              <a:fillRect l="0" t="0" r="0" b="0"/>
            </a:stretch>
          </a:blipFill>
        </p:spPr>
      </p:sp>
      <p:sp>
        <p:nvSpPr>
          <p:cNvPr name="Freeform 5" id="5"/>
          <p:cNvSpPr/>
          <p:nvPr/>
        </p:nvSpPr>
        <p:spPr>
          <a:xfrm flipH="false" flipV="false" rot="0">
            <a:off x="5302247" y="2896113"/>
            <a:ext cx="5778062" cy="5778062"/>
          </a:xfrm>
          <a:custGeom>
            <a:avLst/>
            <a:gdLst/>
            <a:ahLst/>
            <a:cxnLst/>
            <a:rect r="r" b="b" t="t" l="l"/>
            <a:pathLst>
              <a:path h="5778062" w="5778062">
                <a:moveTo>
                  <a:pt x="0" y="0"/>
                </a:moveTo>
                <a:lnTo>
                  <a:pt x="5778062" y="0"/>
                </a:lnTo>
                <a:lnTo>
                  <a:pt x="5778062" y="5778063"/>
                </a:lnTo>
                <a:lnTo>
                  <a:pt x="0" y="5778063"/>
                </a:lnTo>
                <a:lnTo>
                  <a:pt x="0" y="0"/>
                </a:lnTo>
                <a:close/>
              </a:path>
            </a:pathLst>
          </a:custGeom>
          <a:blipFill>
            <a:blip r:embed="rId6"/>
            <a:stretch>
              <a:fillRect l="0" t="0" r="0" b="0"/>
            </a:stretch>
          </a:blipFill>
        </p:spPr>
      </p:sp>
      <p:sp>
        <p:nvSpPr>
          <p:cNvPr name="Freeform 6" id="6"/>
          <p:cNvSpPr/>
          <p:nvPr/>
        </p:nvSpPr>
        <p:spPr>
          <a:xfrm flipH="false" flipV="false" rot="-9070532">
            <a:off x="4440106" y="4991338"/>
            <a:ext cx="1724281" cy="888005"/>
          </a:xfrm>
          <a:custGeom>
            <a:avLst/>
            <a:gdLst/>
            <a:ahLst/>
            <a:cxnLst/>
            <a:rect r="r" b="b" t="t" l="l"/>
            <a:pathLst>
              <a:path h="888005" w="1724281">
                <a:moveTo>
                  <a:pt x="0" y="0"/>
                </a:moveTo>
                <a:lnTo>
                  <a:pt x="1724281" y="0"/>
                </a:lnTo>
                <a:lnTo>
                  <a:pt x="1724281" y="888005"/>
                </a:lnTo>
                <a:lnTo>
                  <a:pt x="0" y="8880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28700" y="1369699"/>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CONCEPTION</a:t>
            </a:r>
          </a:p>
        </p:txBody>
      </p:sp>
      <p:sp>
        <p:nvSpPr>
          <p:cNvPr name="TextBox 8" id="8"/>
          <p:cNvSpPr txBox="true"/>
          <p:nvPr/>
        </p:nvSpPr>
        <p:spPr>
          <a:xfrm rot="0">
            <a:off x="10492258" y="1341123"/>
            <a:ext cx="6050089"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Méthodologie de conception</a:t>
            </a:r>
          </a:p>
        </p:txBody>
      </p:sp>
      <p:sp>
        <p:nvSpPr>
          <p:cNvPr name="TextBox 9" id="9"/>
          <p:cNvSpPr txBox="true"/>
          <p:nvPr/>
        </p:nvSpPr>
        <p:spPr>
          <a:xfrm rot="0">
            <a:off x="17498010" y="9309624"/>
            <a:ext cx="28188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11</a:t>
            </a:r>
          </a:p>
        </p:txBody>
      </p:sp>
      <p:sp>
        <p:nvSpPr>
          <p:cNvPr name="Freeform 10" id="10"/>
          <p:cNvSpPr/>
          <p:nvPr/>
        </p:nvSpPr>
        <p:spPr>
          <a:xfrm flipH="false" flipV="false" rot="1437960">
            <a:off x="10511641" y="5920824"/>
            <a:ext cx="2683751" cy="1382132"/>
          </a:xfrm>
          <a:custGeom>
            <a:avLst/>
            <a:gdLst/>
            <a:ahLst/>
            <a:cxnLst/>
            <a:rect r="r" b="b" t="t" l="l"/>
            <a:pathLst>
              <a:path h="1382132" w="2683751">
                <a:moveTo>
                  <a:pt x="0" y="0"/>
                </a:moveTo>
                <a:lnTo>
                  <a:pt x="2683752" y="0"/>
                </a:lnTo>
                <a:lnTo>
                  <a:pt x="2683752" y="1382132"/>
                </a:lnTo>
                <a:lnTo>
                  <a:pt x="0" y="13821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41743" y="2975620"/>
            <a:ext cx="14604514" cy="6438779"/>
          </a:xfrm>
          <a:custGeom>
            <a:avLst/>
            <a:gdLst/>
            <a:ahLst/>
            <a:cxnLst/>
            <a:rect r="r" b="b" t="t" l="l"/>
            <a:pathLst>
              <a:path h="6438779" w="14604514">
                <a:moveTo>
                  <a:pt x="0" y="0"/>
                </a:moveTo>
                <a:lnTo>
                  <a:pt x="14604514" y="0"/>
                </a:lnTo>
                <a:lnTo>
                  <a:pt x="14604514" y="6438779"/>
                </a:lnTo>
                <a:lnTo>
                  <a:pt x="0" y="6438779"/>
                </a:lnTo>
                <a:lnTo>
                  <a:pt x="0" y="0"/>
                </a:lnTo>
                <a:close/>
              </a:path>
            </a:pathLst>
          </a:custGeom>
          <a:blipFill>
            <a:blip r:embed="rId4"/>
            <a:stretch>
              <a:fillRect l="0" t="0" r="0" b="0"/>
            </a:stretch>
          </a:blipFill>
        </p:spPr>
      </p:sp>
      <p:sp>
        <p:nvSpPr>
          <p:cNvPr name="TextBox 4" id="4"/>
          <p:cNvSpPr txBox="true"/>
          <p:nvPr/>
        </p:nvSpPr>
        <p:spPr>
          <a:xfrm rot="0">
            <a:off x="1028700" y="1369699"/>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CONCEPTION</a:t>
            </a:r>
          </a:p>
        </p:txBody>
      </p:sp>
      <p:sp>
        <p:nvSpPr>
          <p:cNvPr name="TextBox 5" id="5"/>
          <p:cNvSpPr txBox="true"/>
          <p:nvPr/>
        </p:nvSpPr>
        <p:spPr>
          <a:xfrm rot="0">
            <a:off x="10492258" y="1341123"/>
            <a:ext cx="6050089"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Méthodologie de conception</a:t>
            </a:r>
          </a:p>
        </p:txBody>
      </p:sp>
      <p:sp>
        <p:nvSpPr>
          <p:cNvPr name="TextBox 6" id="6"/>
          <p:cNvSpPr txBox="true"/>
          <p:nvPr/>
        </p:nvSpPr>
        <p:spPr>
          <a:xfrm rot="0">
            <a:off x="17459092" y="9309624"/>
            <a:ext cx="359718"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12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3884210" y="1758726"/>
            <a:ext cx="10489933" cy="8167429"/>
          </a:xfrm>
          <a:custGeom>
            <a:avLst/>
            <a:gdLst/>
            <a:ahLst/>
            <a:cxnLst/>
            <a:rect r="r" b="b" t="t" l="l"/>
            <a:pathLst>
              <a:path h="8167429" w="10489933">
                <a:moveTo>
                  <a:pt x="0" y="0"/>
                </a:moveTo>
                <a:lnTo>
                  <a:pt x="10489933" y="0"/>
                </a:lnTo>
                <a:lnTo>
                  <a:pt x="10489933" y="8167429"/>
                </a:lnTo>
                <a:lnTo>
                  <a:pt x="0" y="8167429"/>
                </a:lnTo>
                <a:lnTo>
                  <a:pt x="0" y="0"/>
                </a:lnTo>
                <a:close/>
              </a:path>
            </a:pathLst>
          </a:custGeom>
          <a:blipFill>
            <a:blip r:embed="rId5"/>
            <a:stretch>
              <a:fillRect l="0" t="0" r="-282" b="0"/>
            </a:stretch>
          </a:blipFill>
        </p:spPr>
      </p:sp>
      <p:sp>
        <p:nvSpPr>
          <p:cNvPr name="TextBox 4" id="4"/>
          <p:cNvSpPr txBox="true"/>
          <p:nvPr/>
        </p:nvSpPr>
        <p:spPr>
          <a:xfrm rot="0">
            <a:off x="1028700" y="161925"/>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CONCEPTION</a:t>
            </a:r>
          </a:p>
        </p:txBody>
      </p:sp>
      <p:sp>
        <p:nvSpPr>
          <p:cNvPr name="TextBox 5" id="5"/>
          <p:cNvSpPr txBox="true"/>
          <p:nvPr/>
        </p:nvSpPr>
        <p:spPr>
          <a:xfrm rot="0">
            <a:off x="10694484" y="476249"/>
            <a:ext cx="6564816"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Diagramme de cas d'utilisations</a:t>
            </a:r>
          </a:p>
        </p:txBody>
      </p:sp>
      <p:sp>
        <p:nvSpPr>
          <p:cNvPr name="AutoShape 6" id="6"/>
          <p:cNvSpPr/>
          <p:nvPr/>
        </p:nvSpPr>
        <p:spPr>
          <a:xfrm>
            <a:off x="5663916" y="5674980"/>
            <a:ext cx="1028412" cy="275562"/>
          </a:xfrm>
          <a:prstGeom prst="line">
            <a:avLst/>
          </a:prstGeom>
          <a:ln cap="flat" w="9525">
            <a:solidFill>
              <a:srgbClr val="000000"/>
            </a:solidFill>
            <a:prstDash val="solid"/>
            <a:headEnd type="none" len="sm" w="sm"/>
            <a:tailEnd type="none" len="sm" w="sm"/>
          </a:ln>
        </p:spPr>
      </p:sp>
      <p:sp>
        <p:nvSpPr>
          <p:cNvPr name="TextBox 7" id="7"/>
          <p:cNvSpPr txBox="true"/>
          <p:nvPr/>
        </p:nvSpPr>
        <p:spPr>
          <a:xfrm rot="0">
            <a:off x="17436264" y="9373704"/>
            <a:ext cx="358825"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13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a:off x="5663916" y="5674980"/>
            <a:ext cx="1028412" cy="275562"/>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2924670" y="1371600"/>
            <a:ext cx="12438660" cy="8691284"/>
          </a:xfrm>
          <a:custGeom>
            <a:avLst/>
            <a:gdLst/>
            <a:ahLst/>
            <a:cxnLst/>
            <a:rect r="r" b="b" t="t" l="l"/>
            <a:pathLst>
              <a:path h="8691284" w="12438660">
                <a:moveTo>
                  <a:pt x="0" y="0"/>
                </a:moveTo>
                <a:lnTo>
                  <a:pt x="12438660" y="0"/>
                </a:lnTo>
                <a:lnTo>
                  <a:pt x="12438660" y="8691284"/>
                </a:lnTo>
                <a:lnTo>
                  <a:pt x="0" y="8691284"/>
                </a:lnTo>
                <a:lnTo>
                  <a:pt x="0" y="0"/>
                </a:lnTo>
                <a:close/>
              </a:path>
            </a:pathLst>
          </a:custGeom>
          <a:blipFill>
            <a:blip r:embed="rId5"/>
            <a:stretch>
              <a:fillRect l="0" t="0" r="0" b="0"/>
            </a:stretch>
          </a:blipFill>
        </p:spPr>
      </p:sp>
      <p:sp>
        <p:nvSpPr>
          <p:cNvPr name="TextBox 5" id="5"/>
          <p:cNvSpPr txBox="true"/>
          <p:nvPr/>
        </p:nvSpPr>
        <p:spPr>
          <a:xfrm rot="0">
            <a:off x="1028700" y="161925"/>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CONCEPTION</a:t>
            </a:r>
          </a:p>
        </p:txBody>
      </p:sp>
      <p:sp>
        <p:nvSpPr>
          <p:cNvPr name="TextBox 6" id="6"/>
          <p:cNvSpPr txBox="true"/>
          <p:nvPr/>
        </p:nvSpPr>
        <p:spPr>
          <a:xfrm rot="0">
            <a:off x="10694484" y="476249"/>
            <a:ext cx="6564816"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Diagramme de classes</a:t>
            </a:r>
          </a:p>
        </p:txBody>
      </p:sp>
      <p:sp>
        <p:nvSpPr>
          <p:cNvPr name="TextBox 7" id="7"/>
          <p:cNvSpPr txBox="true"/>
          <p:nvPr/>
        </p:nvSpPr>
        <p:spPr>
          <a:xfrm rot="0">
            <a:off x="17467557" y="9330012"/>
            <a:ext cx="389334"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a:rPr>
              <a:t>14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660517">
            <a:off x="15355272" y="-1904947"/>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a:off x="5663916" y="5674980"/>
            <a:ext cx="1028412" cy="275562"/>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2437665" y="2005404"/>
            <a:ext cx="12983571" cy="7899478"/>
          </a:xfrm>
          <a:custGeom>
            <a:avLst/>
            <a:gdLst/>
            <a:ahLst/>
            <a:cxnLst/>
            <a:rect r="r" b="b" t="t" l="l"/>
            <a:pathLst>
              <a:path h="7899478" w="12983571">
                <a:moveTo>
                  <a:pt x="0" y="0"/>
                </a:moveTo>
                <a:lnTo>
                  <a:pt x="12983571" y="0"/>
                </a:lnTo>
                <a:lnTo>
                  <a:pt x="12983571" y="7899478"/>
                </a:lnTo>
                <a:lnTo>
                  <a:pt x="0" y="7899478"/>
                </a:lnTo>
                <a:lnTo>
                  <a:pt x="0" y="0"/>
                </a:lnTo>
                <a:close/>
              </a:path>
            </a:pathLst>
          </a:custGeom>
          <a:blipFill>
            <a:blip r:embed="rId5"/>
            <a:stretch>
              <a:fillRect l="0" t="0" r="0" b="0"/>
            </a:stretch>
          </a:blipFill>
        </p:spPr>
      </p:sp>
      <p:sp>
        <p:nvSpPr>
          <p:cNvPr name="TextBox 5" id="5"/>
          <p:cNvSpPr txBox="true"/>
          <p:nvPr/>
        </p:nvSpPr>
        <p:spPr>
          <a:xfrm rot="0">
            <a:off x="1028700" y="161925"/>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CONCEPTION</a:t>
            </a:r>
          </a:p>
        </p:txBody>
      </p:sp>
      <p:sp>
        <p:nvSpPr>
          <p:cNvPr name="TextBox 6" id="6"/>
          <p:cNvSpPr txBox="true"/>
          <p:nvPr/>
        </p:nvSpPr>
        <p:spPr>
          <a:xfrm rot="0">
            <a:off x="10694484" y="476249"/>
            <a:ext cx="6564816"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Diagrammes des séquences</a:t>
            </a:r>
          </a:p>
        </p:txBody>
      </p:sp>
      <p:sp>
        <p:nvSpPr>
          <p:cNvPr name="TextBox 7" id="7"/>
          <p:cNvSpPr txBox="true"/>
          <p:nvPr/>
        </p:nvSpPr>
        <p:spPr>
          <a:xfrm rot="0">
            <a:off x="17505639" y="9153525"/>
            <a:ext cx="359718"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15</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429180">
            <a:off x="-4704844" y="-1985298"/>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a:off x="5663916" y="5674980"/>
            <a:ext cx="1028412" cy="275562"/>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2247418" y="1899480"/>
            <a:ext cx="13793164" cy="7826562"/>
          </a:xfrm>
          <a:custGeom>
            <a:avLst/>
            <a:gdLst/>
            <a:ahLst/>
            <a:cxnLst/>
            <a:rect r="r" b="b" t="t" l="l"/>
            <a:pathLst>
              <a:path h="7826562" w="13793164">
                <a:moveTo>
                  <a:pt x="0" y="0"/>
                </a:moveTo>
                <a:lnTo>
                  <a:pt x="13793164" y="0"/>
                </a:lnTo>
                <a:lnTo>
                  <a:pt x="13793164" y="7826562"/>
                </a:lnTo>
                <a:lnTo>
                  <a:pt x="0" y="7826562"/>
                </a:lnTo>
                <a:lnTo>
                  <a:pt x="0" y="0"/>
                </a:lnTo>
                <a:close/>
              </a:path>
            </a:pathLst>
          </a:custGeom>
          <a:blipFill>
            <a:blip r:embed="rId5"/>
            <a:stretch>
              <a:fillRect l="0" t="0" r="0" b="0"/>
            </a:stretch>
          </a:blipFill>
        </p:spPr>
      </p:sp>
      <p:sp>
        <p:nvSpPr>
          <p:cNvPr name="TextBox 5" id="5"/>
          <p:cNvSpPr txBox="true"/>
          <p:nvPr/>
        </p:nvSpPr>
        <p:spPr>
          <a:xfrm rot="0">
            <a:off x="1028700" y="161925"/>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CONCEPTION</a:t>
            </a:r>
          </a:p>
        </p:txBody>
      </p:sp>
      <p:sp>
        <p:nvSpPr>
          <p:cNvPr name="TextBox 6" id="6"/>
          <p:cNvSpPr txBox="true"/>
          <p:nvPr/>
        </p:nvSpPr>
        <p:spPr>
          <a:xfrm rot="0">
            <a:off x="10694484" y="476249"/>
            <a:ext cx="6564816"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Diagrammes des séquences</a:t>
            </a:r>
          </a:p>
        </p:txBody>
      </p:sp>
      <p:sp>
        <p:nvSpPr>
          <p:cNvPr name="TextBox 7" id="7"/>
          <p:cNvSpPr txBox="true"/>
          <p:nvPr/>
        </p:nvSpPr>
        <p:spPr>
          <a:xfrm rot="0">
            <a:off x="17427632" y="9173591"/>
            <a:ext cx="376089"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16</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100000">
            <a:off x="14496468" y="5672522"/>
            <a:ext cx="8063091" cy="6553094"/>
          </a:xfrm>
          <a:custGeom>
            <a:avLst/>
            <a:gdLst/>
            <a:ahLst/>
            <a:cxnLst/>
            <a:rect r="r" b="b" t="t" l="l"/>
            <a:pathLst>
              <a:path h="6553094" w="8063091">
                <a:moveTo>
                  <a:pt x="8063092" y="0"/>
                </a:moveTo>
                <a:lnTo>
                  <a:pt x="0" y="0"/>
                </a:lnTo>
                <a:lnTo>
                  <a:pt x="0" y="6553094"/>
                </a:lnTo>
                <a:lnTo>
                  <a:pt x="8063092" y="6553094"/>
                </a:lnTo>
                <a:lnTo>
                  <a:pt x="8063092"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3661608" y="1644993"/>
            <a:ext cx="10964784" cy="8197314"/>
          </a:xfrm>
          <a:custGeom>
            <a:avLst/>
            <a:gdLst/>
            <a:ahLst/>
            <a:cxnLst/>
            <a:rect r="r" b="b" t="t" l="l"/>
            <a:pathLst>
              <a:path h="8197314" w="10964784">
                <a:moveTo>
                  <a:pt x="0" y="0"/>
                </a:moveTo>
                <a:lnTo>
                  <a:pt x="10964784" y="0"/>
                </a:lnTo>
                <a:lnTo>
                  <a:pt x="10964784" y="8197314"/>
                </a:lnTo>
                <a:lnTo>
                  <a:pt x="0" y="8197314"/>
                </a:lnTo>
                <a:lnTo>
                  <a:pt x="0" y="0"/>
                </a:lnTo>
                <a:close/>
              </a:path>
            </a:pathLst>
          </a:custGeom>
          <a:blipFill>
            <a:blip r:embed="rId5"/>
            <a:stretch>
              <a:fillRect l="0" t="-2113" r="0" b="-2113"/>
            </a:stretch>
          </a:blipFill>
        </p:spPr>
      </p:sp>
      <p:sp>
        <p:nvSpPr>
          <p:cNvPr name="TextBox 4" id="4"/>
          <p:cNvSpPr txBox="true"/>
          <p:nvPr/>
        </p:nvSpPr>
        <p:spPr>
          <a:xfrm rot="0">
            <a:off x="1028700" y="161925"/>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CONCEPTION</a:t>
            </a:r>
          </a:p>
        </p:txBody>
      </p:sp>
      <p:sp>
        <p:nvSpPr>
          <p:cNvPr name="TextBox 5" id="5"/>
          <p:cNvSpPr txBox="true"/>
          <p:nvPr/>
        </p:nvSpPr>
        <p:spPr>
          <a:xfrm rot="0">
            <a:off x="10694484" y="476249"/>
            <a:ext cx="6564816"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Diagrammes des séquences</a:t>
            </a:r>
          </a:p>
        </p:txBody>
      </p:sp>
      <p:sp>
        <p:nvSpPr>
          <p:cNvPr name="TextBox 6" id="6"/>
          <p:cNvSpPr txBox="true"/>
          <p:nvPr/>
        </p:nvSpPr>
        <p:spPr>
          <a:xfrm rot="0">
            <a:off x="17338183" y="9289856"/>
            <a:ext cx="368796"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17</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190625"/>
            <a:ext cx="12230230"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PLAN</a:t>
            </a:r>
          </a:p>
        </p:txBody>
      </p:sp>
      <p:sp>
        <p:nvSpPr>
          <p:cNvPr name="Freeform 3" id="3"/>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590346" y="2729824"/>
            <a:ext cx="7180692" cy="7180692"/>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4073544" y="2729824"/>
            <a:ext cx="966397" cy="966397"/>
            <a:chOff x="0" y="0"/>
            <a:chExt cx="812800" cy="812800"/>
          </a:xfrm>
        </p:grpSpPr>
        <p:sp>
          <p:nvSpPr>
            <p:cNvPr name="Freeform 8" id="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9F9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0" id="10"/>
          <p:cNvGrpSpPr/>
          <p:nvPr/>
        </p:nvGrpSpPr>
        <p:grpSpPr>
          <a:xfrm rot="0">
            <a:off x="4073544" y="4180939"/>
            <a:ext cx="966397" cy="966397"/>
            <a:chOff x="0" y="0"/>
            <a:chExt cx="812800" cy="812800"/>
          </a:xfrm>
        </p:grpSpPr>
        <p:sp>
          <p:nvSpPr>
            <p:cNvPr name="Freeform 11" id="1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9F9F"/>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4073544" y="5730279"/>
            <a:ext cx="966397" cy="966397"/>
            <a:chOff x="0" y="0"/>
            <a:chExt cx="812800" cy="812800"/>
          </a:xfrm>
        </p:grpSpPr>
        <p:sp>
          <p:nvSpPr>
            <p:cNvPr name="Freeform 14" id="1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9F9F"/>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0">
            <a:off x="4073544" y="7279619"/>
            <a:ext cx="966397" cy="966397"/>
            <a:chOff x="0" y="0"/>
            <a:chExt cx="812800" cy="812800"/>
          </a:xfrm>
        </p:grpSpPr>
        <p:sp>
          <p:nvSpPr>
            <p:cNvPr name="Freeform 17" id="1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9" id="19"/>
          <p:cNvGrpSpPr/>
          <p:nvPr/>
        </p:nvGrpSpPr>
        <p:grpSpPr>
          <a:xfrm rot="0">
            <a:off x="4073544" y="8931815"/>
            <a:ext cx="966397" cy="966397"/>
            <a:chOff x="0" y="0"/>
            <a:chExt cx="812800" cy="812800"/>
          </a:xfrm>
        </p:grpSpPr>
        <p:sp>
          <p:nvSpPr>
            <p:cNvPr name="Freeform 20" id="2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9F9F"/>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TextBox 22" id="22"/>
          <p:cNvSpPr txBox="true"/>
          <p:nvPr/>
        </p:nvSpPr>
        <p:spPr>
          <a:xfrm rot="0">
            <a:off x="5746290" y="2708927"/>
            <a:ext cx="7708588" cy="637887"/>
          </a:xfrm>
          <a:prstGeom prst="rect">
            <a:avLst/>
          </a:prstGeom>
        </p:spPr>
        <p:txBody>
          <a:bodyPr anchor="t" rtlCol="false" tIns="0" lIns="0" bIns="0" rIns="0">
            <a:spAutoFit/>
          </a:bodyPr>
          <a:lstStyle/>
          <a:p>
            <a:pPr algn="just">
              <a:lnSpc>
                <a:spcPts val="5265"/>
              </a:lnSpc>
            </a:pPr>
            <a:r>
              <a:rPr lang="en-US" sz="3761">
                <a:solidFill>
                  <a:srgbClr val="9F9F9F"/>
                </a:solidFill>
                <a:latin typeface="Montserrat"/>
              </a:rPr>
              <a:t>Introduction</a:t>
            </a:r>
          </a:p>
        </p:txBody>
      </p:sp>
      <p:sp>
        <p:nvSpPr>
          <p:cNvPr name="TextBox 23" id="23"/>
          <p:cNvSpPr txBox="true"/>
          <p:nvPr/>
        </p:nvSpPr>
        <p:spPr>
          <a:xfrm rot="0">
            <a:off x="5746290" y="4284103"/>
            <a:ext cx="7708588" cy="637887"/>
          </a:xfrm>
          <a:prstGeom prst="rect">
            <a:avLst/>
          </a:prstGeom>
        </p:spPr>
        <p:txBody>
          <a:bodyPr anchor="t" rtlCol="false" tIns="0" lIns="0" bIns="0" rIns="0">
            <a:spAutoFit/>
          </a:bodyPr>
          <a:lstStyle/>
          <a:p>
            <a:pPr>
              <a:lnSpc>
                <a:spcPts val="5265"/>
              </a:lnSpc>
            </a:pPr>
            <a:r>
              <a:rPr lang="en-US" sz="3761">
                <a:solidFill>
                  <a:srgbClr val="9F9F9F"/>
                </a:solidFill>
                <a:latin typeface="Montserrat"/>
              </a:rPr>
              <a:t>Capture des besoins</a:t>
            </a:r>
          </a:p>
        </p:txBody>
      </p:sp>
      <p:sp>
        <p:nvSpPr>
          <p:cNvPr name="TextBox 24" id="24"/>
          <p:cNvSpPr txBox="true"/>
          <p:nvPr/>
        </p:nvSpPr>
        <p:spPr>
          <a:xfrm rot="0">
            <a:off x="5746290" y="5861197"/>
            <a:ext cx="7708588" cy="637887"/>
          </a:xfrm>
          <a:prstGeom prst="rect">
            <a:avLst/>
          </a:prstGeom>
        </p:spPr>
        <p:txBody>
          <a:bodyPr anchor="t" rtlCol="false" tIns="0" lIns="0" bIns="0" rIns="0">
            <a:spAutoFit/>
          </a:bodyPr>
          <a:lstStyle/>
          <a:p>
            <a:pPr>
              <a:lnSpc>
                <a:spcPts val="5265"/>
              </a:lnSpc>
            </a:pPr>
            <a:r>
              <a:rPr lang="en-US" sz="3761">
                <a:solidFill>
                  <a:srgbClr val="9F9F9F"/>
                </a:solidFill>
                <a:latin typeface="Montserrat"/>
              </a:rPr>
              <a:t>Conception</a:t>
            </a:r>
          </a:p>
        </p:txBody>
      </p:sp>
      <p:sp>
        <p:nvSpPr>
          <p:cNvPr name="TextBox 25" id="25"/>
          <p:cNvSpPr txBox="true"/>
          <p:nvPr/>
        </p:nvSpPr>
        <p:spPr>
          <a:xfrm rot="0">
            <a:off x="5746290" y="7401011"/>
            <a:ext cx="7708588" cy="647412"/>
          </a:xfrm>
          <a:prstGeom prst="rect">
            <a:avLst/>
          </a:prstGeom>
        </p:spPr>
        <p:txBody>
          <a:bodyPr anchor="t" rtlCol="false" tIns="0" lIns="0" bIns="0" rIns="0">
            <a:spAutoFit/>
          </a:bodyPr>
          <a:lstStyle/>
          <a:p>
            <a:pPr>
              <a:lnSpc>
                <a:spcPts val="5265"/>
              </a:lnSpc>
            </a:pPr>
            <a:r>
              <a:rPr lang="en-US" sz="3761">
                <a:solidFill>
                  <a:srgbClr val="004AAD"/>
                </a:solidFill>
                <a:latin typeface="Montserrat Classic"/>
              </a:rPr>
              <a:t>Realisations</a:t>
            </a:r>
          </a:p>
        </p:txBody>
      </p:sp>
      <p:sp>
        <p:nvSpPr>
          <p:cNvPr name="TextBox 26" id="26"/>
          <p:cNvSpPr txBox="true"/>
          <p:nvPr/>
        </p:nvSpPr>
        <p:spPr>
          <a:xfrm rot="0">
            <a:off x="5746290" y="9103612"/>
            <a:ext cx="7708588" cy="637887"/>
          </a:xfrm>
          <a:prstGeom prst="rect">
            <a:avLst/>
          </a:prstGeom>
        </p:spPr>
        <p:txBody>
          <a:bodyPr anchor="t" rtlCol="false" tIns="0" lIns="0" bIns="0" rIns="0">
            <a:spAutoFit/>
          </a:bodyPr>
          <a:lstStyle/>
          <a:p>
            <a:pPr>
              <a:lnSpc>
                <a:spcPts val="5265"/>
              </a:lnSpc>
            </a:pPr>
            <a:r>
              <a:rPr lang="en-US" sz="3761">
                <a:solidFill>
                  <a:srgbClr val="9F9F9F"/>
                </a:solidFill>
                <a:latin typeface="Montserrat"/>
              </a:rPr>
              <a:t>Conclusion et perspectives</a:t>
            </a:r>
          </a:p>
        </p:txBody>
      </p:sp>
      <p:sp>
        <p:nvSpPr>
          <p:cNvPr name="TextBox 27" id="27"/>
          <p:cNvSpPr txBox="true"/>
          <p:nvPr/>
        </p:nvSpPr>
        <p:spPr>
          <a:xfrm rot="0">
            <a:off x="17514462" y="9310239"/>
            <a:ext cx="38862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18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190625"/>
            <a:ext cx="12230230"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PLAN</a:t>
            </a:r>
          </a:p>
        </p:txBody>
      </p:sp>
      <p:sp>
        <p:nvSpPr>
          <p:cNvPr name="Freeform 3" id="3"/>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590346" y="2729824"/>
            <a:ext cx="7180692" cy="7180692"/>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4073544" y="2729824"/>
            <a:ext cx="966397" cy="966397"/>
            <a:chOff x="0" y="0"/>
            <a:chExt cx="812800" cy="812800"/>
          </a:xfrm>
        </p:grpSpPr>
        <p:sp>
          <p:nvSpPr>
            <p:cNvPr name="Freeform 8" id="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0" id="10"/>
          <p:cNvGrpSpPr/>
          <p:nvPr/>
        </p:nvGrpSpPr>
        <p:grpSpPr>
          <a:xfrm rot="0">
            <a:off x="4073544" y="4180939"/>
            <a:ext cx="966397" cy="966397"/>
            <a:chOff x="0" y="0"/>
            <a:chExt cx="812800" cy="812800"/>
          </a:xfrm>
        </p:grpSpPr>
        <p:sp>
          <p:nvSpPr>
            <p:cNvPr name="Freeform 11" id="1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4073544" y="5730279"/>
            <a:ext cx="966397" cy="966397"/>
            <a:chOff x="0" y="0"/>
            <a:chExt cx="812800" cy="812800"/>
          </a:xfrm>
        </p:grpSpPr>
        <p:sp>
          <p:nvSpPr>
            <p:cNvPr name="Freeform 14" id="1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0">
            <a:off x="4073544" y="7279619"/>
            <a:ext cx="966397" cy="966397"/>
            <a:chOff x="0" y="0"/>
            <a:chExt cx="812800" cy="812800"/>
          </a:xfrm>
        </p:grpSpPr>
        <p:sp>
          <p:nvSpPr>
            <p:cNvPr name="Freeform 17" id="1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9" id="19"/>
          <p:cNvGrpSpPr/>
          <p:nvPr/>
        </p:nvGrpSpPr>
        <p:grpSpPr>
          <a:xfrm rot="0">
            <a:off x="4073544" y="8931815"/>
            <a:ext cx="966397" cy="966397"/>
            <a:chOff x="0" y="0"/>
            <a:chExt cx="812800" cy="812800"/>
          </a:xfrm>
        </p:grpSpPr>
        <p:sp>
          <p:nvSpPr>
            <p:cNvPr name="Freeform 20" id="2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TextBox 22" id="22"/>
          <p:cNvSpPr txBox="true"/>
          <p:nvPr/>
        </p:nvSpPr>
        <p:spPr>
          <a:xfrm rot="0">
            <a:off x="5746290" y="2708927"/>
            <a:ext cx="7708588" cy="637887"/>
          </a:xfrm>
          <a:prstGeom prst="rect">
            <a:avLst/>
          </a:prstGeom>
        </p:spPr>
        <p:txBody>
          <a:bodyPr anchor="t" rtlCol="false" tIns="0" lIns="0" bIns="0" rIns="0">
            <a:spAutoFit/>
          </a:bodyPr>
          <a:lstStyle/>
          <a:p>
            <a:pPr algn="just">
              <a:lnSpc>
                <a:spcPts val="5265"/>
              </a:lnSpc>
            </a:pPr>
            <a:r>
              <a:rPr lang="en-US" sz="3761">
                <a:solidFill>
                  <a:srgbClr val="004AAD"/>
                </a:solidFill>
                <a:latin typeface="Montserrat"/>
              </a:rPr>
              <a:t>Introduction</a:t>
            </a:r>
          </a:p>
        </p:txBody>
      </p:sp>
      <p:sp>
        <p:nvSpPr>
          <p:cNvPr name="TextBox 23" id="23"/>
          <p:cNvSpPr txBox="true"/>
          <p:nvPr/>
        </p:nvSpPr>
        <p:spPr>
          <a:xfrm rot="0">
            <a:off x="5746290" y="4284103"/>
            <a:ext cx="7708588" cy="637887"/>
          </a:xfrm>
          <a:prstGeom prst="rect">
            <a:avLst/>
          </a:prstGeom>
        </p:spPr>
        <p:txBody>
          <a:bodyPr anchor="t" rtlCol="false" tIns="0" lIns="0" bIns="0" rIns="0">
            <a:spAutoFit/>
          </a:bodyPr>
          <a:lstStyle/>
          <a:p>
            <a:pPr>
              <a:lnSpc>
                <a:spcPts val="5265"/>
              </a:lnSpc>
            </a:pPr>
            <a:r>
              <a:rPr lang="en-US" sz="3761">
                <a:solidFill>
                  <a:srgbClr val="004AAD"/>
                </a:solidFill>
                <a:latin typeface="Montserrat"/>
              </a:rPr>
              <a:t>Capture des besoins</a:t>
            </a:r>
          </a:p>
        </p:txBody>
      </p:sp>
      <p:sp>
        <p:nvSpPr>
          <p:cNvPr name="TextBox 24" id="24"/>
          <p:cNvSpPr txBox="true"/>
          <p:nvPr/>
        </p:nvSpPr>
        <p:spPr>
          <a:xfrm rot="0">
            <a:off x="5746290" y="5861197"/>
            <a:ext cx="7708588" cy="637887"/>
          </a:xfrm>
          <a:prstGeom prst="rect">
            <a:avLst/>
          </a:prstGeom>
        </p:spPr>
        <p:txBody>
          <a:bodyPr anchor="t" rtlCol="false" tIns="0" lIns="0" bIns="0" rIns="0">
            <a:spAutoFit/>
          </a:bodyPr>
          <a:lstStyle/>
          <a:p>
            <a:pPr>
              <a:lnSpc>
                <a:spcPts val="5265"/>
              </a:lnSpc>
            </a:pPr>
            <a:r>
              <a:rPr lang="en-US" sz="3761">
                <a:solidFill>
                  <a:srgbClr val="004AAD"/>
                </a:solidFill>
                <a:latin typeface="Montserrat"/>
              </a:rPr>
              <a:t>Conception</a:t>
            </a:r>
          </a:p>
        </p:txBody>
      </p:sp>
      <p:sp>
        <p:nvSpPr>
          <p:cNvPr name="TextBox 25" id="25"/>
          <p:cNvSpPr txBox="true"/>
          <p:nvPr/>
        </p:nvSpPr>
        <p:spPr>
          <a:xfrm rot="0">
            <a:off x="5746290" y="7410536"/>
            <a:ext cx="7708588" cy="637887"/>
          </a:xfrm>
          <a:prstGeom prst="rect">
            <a:avLst/>
          </a:prstGeom>
        </p:spPr>
        <p:txBody>
          <a:bodyPr anchor="t" rtlCol="false" tIns="0" lIns="0" bIns="0" rIns="0">
            <a:spAutoFit/>
          </a:bodyPr>
          <a:lstStyle/>
          <a:p>
            <a:pPr>
              <a:lnSpc>
                <a:spcPts val="5265"/>
              </a:lnSpc>
            </a:pPr>
            <a:r>
              <a:rPr lang="en-US" sz="3761">
                <a:solidFill>
                  <a:srgbClr val="004AAD"/>
                </a:solidFill>
                <a:latin typeface="Montserrat"/>
              </a:rPr>
              <a:t>Realisations</a:t>
            </a:r>
          </a:p>
        </p:txBody>
      </p:sp>
      <p:sp>
        <p:nvSpPr>
          <p:cNvPr name="TextBox 26" id="26"/>
          <p:cNvSpPr txBox="true"/>
          <p:nvPr/>
        </p:nvSpPr>
        <p:spPr>
          <a:xfrm rot="0">
            <a:off x="5746290" y="9103612"/>
            <a:ext cx="7708588" cy="637887"/>
          </a:xfrm>
          <a:prstGeom prst="rect">
            <a:avLst/>
          </a:prstGeom>
        </p:spPr>
        <p:txBody>
          <a:bodyPr anchor="t" rtlCol="false" tIns="0" lIns="0" bIns="0" rIns="0">
            <a:spAutoFit/>
          </a:bodyPr>
          <a:lstStyle/>
          <a:p>
            <a:pPr>
              <a:lnSpc>
                <a:spcPts val="5265"/>
              </a:lnSpc>
            </a:pPr>
            <a:r>
              <a:rPr lang="en-US" sz="3761">
                <a:solidFill>
                  <a:srgbClr val="004AAD"/>
                </a:solidFill>
                <a:latin typeface="Montserrat"/>
              </a:rPr>
              <a:t>Conclusion et perspectives</a:t>
            </a:r>
          </a:p>
        </p:txBody>
      </p:sp>
      <p:sp>
        <p:nvSpPr>
          <p:cNvPr name="TextBox 27" id="27"/>
          <p:cNvSpPr txBox="true"/>
          <p:nvPr/>
        </p:nvSpPr>
        <p:spPr>
          <a:xfrm rot="0">
            <a:off x="17785524" y="9384310"/>
            <a:ext cx="160020" cy="660401"/>
          </a:xfrm>
          <a:prstGeom prst="rect">
            <a:avLst/>
          </a:prstGeom>
        </p:spPr>
        <p:txBody>
          <a:bodyPr anchor="t" rtlCol="false" tIns="0" lIns="0" bIns="0" rIns="0">
            <a:spAutoFit/>
          </a:bodyPr>
          <a:lstStyle/>
          <a:p>
            <a:pPr algn="ctr">
              <a:lnSpc>
                <a:spcPts val="5599"/>
              </a:lnSpc>
              <a:spcBef>
                <a:spcPct val="0"/>
              </a:spcBef>
            </a:pPr>
            <a:r>
              <a:rPr lang="en-US" sz="3499">
                <a:solidFill>
                  <a:srgbClr val="000000"/>
                </a:solidFill>
                <a:latin typeface="Montserrat Bold"/>
              </a:rPr>
              <a:t>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254969" y="3794868"/>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5"/>
            <a:stretch>
              <a:fillRect l="0" t="0" r="0" b="0"/>
            </a:stretch>
          </a:blipFill>
        </p:spPr>
      </p:sp>
      <p:sp>
        <p:nvSpPr>
          <p:cNvPr name="TextBox 4" id="4"/>
          <p:cNvSpPr txBox="true"/>
          <p:nvPr/>
        </p:nvSpPr>
        <p:spPr>
          <a:xfrm rot="0">
            <a:off x="1028700" y="1369699"/>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RÉALISATION</a:t>
            </a:r>
          </a:p>
        </p:txBody>
      </p:sp>
      <p:sp>
        <p:nvSpPr>
          <p:cNvPr name="TextBox 5" id="5"/>
          <p:cNvSpPr txBox="true"/>
          <p:nvPr/>
        </p:nvSpPr>
        <p:spPr>
          <a:xfrm rot="0">
            <a:off x="10492258" y="1341123"/>
            <a:ext cx="3766807"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Outils</a:t>
            </a:r>
          </a:p>
        </p:txBody>
      </p:sp>
      <p:sp>
        <p:nvSpPr>
          <p:cNvPr name="TextBox 6" id="6"/>
          <p:cNvSpPr txBox="true"/>
          <p:nvPr/>
        </p:nvSpPr>
        <p:spPr>
          <a:xfrm rot="0">
            <a:off x="10492258" y="2026923"/>
            <a:ext cx="3025652"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a:rPr>
              <a:t>Architecture</a:t>
            </a:r>
          </a:p>
        </p:txBody>
      </p:sp>
      <p:sp>
        <p:nvSpPr>
          <p:cNvPr name="TextBox 7" id="7"/>
          <p:cNvSpPr txBox="true"/>
          <p:nvPr/>
        </p:nvSpPr>
        <p:spPr>
          <a:xfrm rot="0">
            <a:off x="10540720" y="2712724"/>
            <a:ext cx="3173883"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a:rPr>
              <a:t>Démonstrations</a:t>
            </a:r>
          </a:p>
        </p:txBody>
      </p:sp>
      <p:sp>
        <p:nvSpPr>
          <p:cNvPr name="TextBox 8" id="8"/>
          <p:cNvSpPr txBox="true"/>
          <p:nvPr/>
        </p:nvSpPr>
        <p:spPr>
          <a:xfrm rot="0">
            <a:off x="1439090" y="5220374"/>
            <a:ext cx="4224486" cy="860425"/>
          </a:xfrm>
          <a:prstGeom prst="rect">
            <a:avLst/>
          </a:prstGeom>
        </p:spPr>
        <p:txBody>
          <a:bodyPr anchor="t" rtlCol="false" tIns="0" lIns="0" bIns="0" rIns="0">
            <a:spAutoFit/>
          </a:bodyPr>
          <a:lstStyle/>
          <a:p>
            <a:pPr marL="539749" indent="-269875" lvl="1">
              <a:lnSpc>
                <a:spcPts val="3499"/>
              </a:lnSpc>
              <a:buFont typeface="Arial"/>
              <a:buChar char="•"/>
            </a:pPr>
            <a:r>
              <a:rPr lang="en-US" sz="2499" spc="124">
                <a:solidFill>
                  <a:srgbClr val="000000"/>
                </a:solidFill>
                <a:latin typeface="Montserrat Classic"/>
              </a:rPr>
              <a:t>Une framework plus  </a:t>
            </a:r>
          </a:p>
          <a:p>
            <a:pPr>
              <a:lnSpc>
                <a:spcPts val="3499"/>
              </a:lnSpc>
              <a:spcBef>
                <a:spcPct val="0"/>
              </a:spcBef>
            </a:pPr>
            <a:r>
              <a:rPr lang="en-US" sz="2499" spc="124">
                <a:solidFill>
                  <a:srgbClr val="000000"/>
                </a:solidFill>
                <a:latin typeface="Montserrat Classic"/>
              </a:rPr>
              <a:t>      </a:t>
            </a:r>
            <a:r>
              <a:rPr lang="en-US" sz="2499" spc="124">
                <a:solidFill>
                  <a:srgbClr val="000000"/>
                </a:solidFill>
                <a:latin typeface="Montserrat Classic"/>
              </a:rPr>
              <a:t>complet et structuré</a:t>
            </a:r>
          </a:p>
        </p:txBody>
      </p:sp>
      <p:sp>
        <p:nvSpPr>
          <p:cNvPr name="TextBox 9" id="9"/>
          <p:cNvSpPr txBox="true"/>
          <p:nvPr/>
        </p:nvSpPr>
        <p:spPr>
          <a:xfrm rot="0">
            <a:off x="12375662" y="6044188"/>
            <a:ext cx="4645521" cy="1335930"/>
          </a:xfrm>
          <a:prstGeom prst="rect">
            <a:avLst/>
          </a:prstGeom>
        </p:spPr>
        <p:txBody>
          <a:bodyPr anchor="t" rtlCol="false" tIns="0" lIns="0" bIns="0" rIns="0">
            <a:spAutoFit/>
          </a:bodyPr>
          <a:lstStyle/>
          <a:p>
            <a:pPr marL="546084" indent="-273042" lvl="1">
              <a:lnSpc>
                <a:spcPts val="3541"/>
              </a:lnSpc>
              <a:spcBef>
                <a:spcPct val="0"/>
              </a:spcBef>
              <a:buFont typeface="Arial"/>
              <a:buChar char="•"/>
            </a:pPr>
            <a:r>
              <a:rPr lang="en-US" sz="2529" spc="126">
                <a:solidFill>
                  <a:srgbClr val="000000"/>
                </a:solidFill>
                <a:latin typeface="Montserrat Classic"/>
              </a:rPr>
              <a:t>Gestion de dépendances manuelles</a:t>
            </a:r>
          </a:p>
        </p:txBody>
      </p:sp>
      <p:sp>
        <p:nvSpPr>
          <p:cNvPr name="TextBox 10" id="10"/>
          <p:cNvSpPr txBox="true"/>
          <p:nvPr/>
        </p:nvSpPr>
        <p:spPr>
          <a:xfrm rot="0">
            <a:off x="12479959" y="7875306"/>
            <a:ext cx="4645521" cy="888255"/>
          </a:xfrm>
          <a:prstGeom prst="rect">
            <a:avLst/>
          </a:prstGeom>
        </p:spPr>
        <p:txBody>
          <a:bodyPr anchor="t" rtlCol="false" tIns="0" lIns="0" bIns="0" rIns="0">
            <a:spAutoFit/>
          </a:bodyPr>
          <a:lstStyle/>
          <a:p>
            <a:pPr marL="546084" indent="-273042" lvl="1">
              <a:lnSpc>
                <a:spcPts val="3541"/>
              </a:lnSpc>
              <a:spcBef>
                <a:spcPct val="0"/>
              </a:spcBef>
              <a:buFont typeface="Arial"/>
              <a:buChar char="•"/>
            </a:pPr>
            <a:r>
              <a:rPr lang="en-US" sz="2529" spc="126">
                <a:solidFill>
                  <a:srgbClr val="000000"/>
                </a:solidFill>
                <a:latin typeface="Montserrat Classic"/>
              </a:rPr>
              <a:t>Une framework minimaliste et légér</a:t>
            </a:r>
          </a:p>
        </p:txBody>
      </p:sp>
      <p:sp>
        <p:nvSpPr>
          <p:cNvPr name="TextBox 11" id="11"/>
          <p:cNvSpPr txBox="true"/>
          <p:nvPr/>
        </p:nvSpPr>
        <p:spPr>
          <a:xfrm rot="0">
            <a:off x="12756141" y="3993867"/>
            <a:ext cx="3793221" cy="628033"/>
          </a:xfrm>
          <a:prstGeom prst="rect">
            <a:avLst/>
          </a:prstGeom>
        </p:spPr>
        <p:txBody>
          <a:bodyPr anchor="t" rtlCol="false" tIns="0" lIns="0" bIns="0" rIns="0">
            <a:spAutoFit/>
          </a:bodyPr>
          <a:lstStyle/>
          <a:p>
            <a:pPr>
              <a:lnSpc>
                <a:spcPts val="4620"/>
              </a:lnSpc>
            </a:pPr>
            <a:r>
              <a:rPr lang="en-US" sz="4620">
                <a:solidFill>
                  <a:srgbClr val="004AAD"/>
                </a:solidFill>
                <a:latin typeface="Montserrat Classic Bold"/>
              </a:rPr>
              <a:t>EXPRESSJS</a:t>
            </a:r>
          </a:p>
        </p:txBody>
      </p:sp>
      <p:sp>
        <p:nvSpPr>
          <p:cNvPr name="TextBox 12" id="12"/>
          <p:cNvSpPr txBox="true"/>
          <p:nvPr/>
        </p:nvSpPr>
        <p:spPr>
          <a:xfrm rot="0">
            <a:off x="862972" y="4058366"/>
            <a:ext cx="6331584" cy="628033"/>
          </a:xfrm>
          <a:prstGeom prst="rect">
            <a:avLst/>
          </a:prstGeom>
        </p:spPr>
        <p:txBody>
          <a:bodyPr anchor="t" rtlCol="false" tIns="0" lIns="0" bIns="0" rIns="0">
            <a:spAutoFit/>
          </a:bodyPr>
          <a:lstStyle/>
          <a:p>
            <a:pPr>
              <a:lnSpc>
                <a:spcPts val="4620"/>
              </a:lnSpc>
            </a:pPr>
            <a:r>
              <a:rPr lang="en-US" sz="4620">
                <a:solidFill>
                  <a:srgbClr val="004AAD"/>
                </a:solidFill>
                <a:latin typeface="Montserrat Classic Bold"/>
              </a:rPr>
              <a:t>NESTJS</a:t>
            </a:r>
          </a:p>
        </p:txBody>
      </p:sp>
      <p:sp>
        <p:nvSpPr>
          <p:cNvPr name="TextBox 13" id="13"/>
          <p:cNvSpPr txBox="true"/>
          <p:nvPr/>
        </p:nvSpPr>
        <p:spPr>
          <a:xfrm rot="0">
            <a:off x="12375662" y="5126725"/>
            <a:ext cx="4645521" cy="42227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spc="124">
                <a:solidFill>
                  <a:srgbClr val="000000"/>
                </a:solidFill>
                <a:latin typeface="Montserrat Classic"/>
              </a:rPr>
              <a:t>Configuration manuelle</a:t>
            </a:r>
          </a:p>
        </p:txBody>
      </p:sp>
      <p:sp>
        <p:nvSpPr>
          <p:cNvPr name="TextBox 14" id="14"/>
          <p:cNvSpPr txBox="true"/>
          <p:nvPr/>
        </p:nvSpPr>
        <p:spPr>
          <a:xfrm rot="0">
            <a:off x="1439090" y="6366325"/>
            <a:ext cx="4852988" cy="860425"/>
          </a:xfrm>
          <a:prstGeom prst="rect">
            <a:avLst/>
          </a:prstGeom>
        </p:spPr>
        <p:txBody>
          <a:bodyPr anchor="t" rtlCol="false" tIns="0" lIns="0" bIns="0" rIns="0">
            <a:spAutoFit/>
          </a:bodyPr>
          <a:lstStyle/>
          <a:p>
            <a:pPr marL="539749" indent="-269875" lvl="1">
              <a:lnSpc>
                <a:spcPts val="3499"/>
              </a:lnSpc>
              <a:buFont typeface="Arial"/>
              <a:buChar char="•"/>
            </a:pPr>
            <a:r>
              <a:rPr lang="en-US" sz="2499" spc="124">
                <a:solidFill>
                  <a:srgbClr val="000000"/>
                </a:solidFill>
                <a:latin typeface="Montserrat Classic"/>
              </a:rPr>
              <a:t>Documentation et outils </a:t>
            </a:r>
          </a:p>
          <a:p>
            <a:pPr>
              <a:lnSpc>
                <a:spcPts val="3499"/>
              </a:lnSpc>
              <a:spcBef>
                <a:spcPct val="0"/>
              </a:spcBef>
            </a:pPr>
            <a:r>
              <a:rPr lang="en-US" sz="2499" spc="124">
                <a:solidFill>
                  <a:srgbClr val="000000"/>
                </a:solidFill>
                <a:latin typeface="Montserrat Classic"/>
              </a:rPr>
              <a:t>      </a:t>
            </a:r>
            <a:r>
              <a:rPr lang="en-US" sz="2499" spc="124">
                <a:solidFill>
                  <a:srgbClr val="000000"/>
                </a:solidFill>
                <a:latin typeface="Montserrat Classic"/>
              </a:rPr>
              <a:t>beaucoup plus robustes</a:t>
            </a:r>
          </a:p>
        </p:txBody>
      </p:sp>
      <p:sp>
        <p:nvSpPr>
          <p:cNvPr name="TextBox 15" id="15"/>
          <p:cNvSpPr txBox="true"/>
          <p:nvPr/>
        </p:nvSpPr>
        <p:spPr>
          <a:xfrm rot="0">
            <a:off x="1564970" y="7512500"/>
            <a:ext cx="4801707" cy="86042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spc="124">
                <a:solidFill>
                  <a:srgbClr val="000000"/>
                </a:solidFill>
                <a:latin typeface="Montserrat Classic"/>
              </a:rPr>
              <a:t>Injection des dépendances</a:t>
            </a:r>
          </a:p>
        </p:txBody>
      </p:sp>
      <p:sp>
        <p:nvSpPr>
          <p:cNvPr name="TextBox 16" id="16"/>
          <p:cNvSpPr txBox="true"/>
          <p:nvPr/>
        </p:nvSpPr>
        <p:spPr>
          <a:xfrm rot="0">
            <a:off x="1627911" y="8712505"/>
            <a:ext cx="4738767" cy="86042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spc="124">
                <a:solidFill>
                  <a:srgbClr val="000000"/>
                </a:solidFill>
                <a:latin typeface="Montserrat Classic"/>
              </a:rPr>
              <a:t>Gestions d'exceptions plus robuste</a:t>
            </a:r>
          </a:p>
        </p:txBody>
      </p:sp>
      <p:sp>
        <p:nvSpPr>
          <p:cNvPr name="TextBox 17" id="17"/>
          <p:cNvSpPr txBox="true"/>
          <p:nvPr/>
        </p:nvSpPr>
        <p:spPr>
          <a:xfrm rot="0">
            <a:off x="17494998" y="9244318"/>
            <a:ext cx="38100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19</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254969" y="3794868"/>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5"/>
            <a:stretch>
              <a:fillRect l="0" t="0" r="0" b="0"/>
            </a:stretch>
          </a:blipFill>
        </p:spPr>
      </p:sp>
      <p:sp>
        <p:nvSpPr>
          <p:cNvPr name="TextBox 4" id="4"/>
          <p:cNvSpPr txBox="true"/>
          <p:nvPr/>
        </p:nvSpPr>
        <p:spPr>
          <a:xfrm rot="0">
            <a:off x="1028700" y="1369699"/>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RÉALISATION</a:t>
            </a:r>
          </a:p>
        </p:txBody>
      </p:sp>
      <p:sp>
        <p:nvSpPr>
          <p:cNvPr name="TextBox 5" id="5"/>
          <p:cNvSpPr txBox="true"/>
          <p:nvPr/>
        </p:nvSpPr>
        <p:spPr>
          <a:xfrm rot="0">
            <a:off x="10492258" y="1341123"/>
            <a:ext cx="3766807"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Outils</a:t>
            </a:r>
          </a:p>
        </p:txBody>
      </p:sp>
      <p:sp>
        <p:nvSpPr>
          <p:cNvPr name="TextBox 6" id="6"/>
          <p:cNvSpPr txBox="true"/>
          <p:nvPr/>
        </p:nvSpPr>
        <p:spPr>
          <a:xfrm rot="0">
            <a:off x="10492258" y="2026923"/>
            <a:ext cx="3025652"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a:rPr>
              <a:t>Architecture</a:t>
            </a:r>
          </a:p>
        </p:txBody>
      </p:sp>
      <p:sp>
        <p:nvSpPr>
          <p:cNvPr name="TextBox 7" id="7"/>
          <p:cNvSpPr txBox="true"/>
          <p:nvPr/>
        </p:nvSpPr>
        <p:spPr>
          <a:xfrm rot="0">
            <a:off x="10540720" y="2712724"/>
            <a:ext cx="3173883"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a:rPr>
              <a:t>Démonstrations</a:t>
            </a:r>
          </a:p>
        </p:txBody>
      </p:sp>
      <p:sp>
        <p:nvSpPr>
          <p:cNvPr name="TextBox 8" id="8"/>
          <p:cNvSpPr txBox="true"/>
          <p:nvPr/>
        </p:nvSpPr>
        <p:spPr>
          <a:xfrm rot="0">
            <a:off x="1439090" y="5220374"/>
            <a:ext cx="4217045" cy="42227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spc="124">
                <a:solidFill>
                  <a:srgbClr val="000000"/>
                </a:solidFill>
                <a:latin typeface="Montserrat Classic"/>
              </a:rPr>
              <a:t>Flexibilité et légèreté</a:t>
            </a:r>
          </a:p>
        </p:txBody>
      </p:sp>
      <p:sp>
        <p:nvSpPr>
          <p:cNvPr name="TextBox 9" id="9"/>
          <p:cNvSpPr txBox="true"/>
          <p:nvPr/>
        </p:nvSpPr>
        <p:spPr>
          <a:xfrm rot="0">
            <a:off x="12375662" y="6044188"/>
            <a:ext cx="4645521" cy="1783605"/>
          </a:xfrm>
          <a:prstGeom prst="rect">
            <a:avLst/>
          </a:prstGeom>
        </p:spPr>
        <p:txBody>
          <a:bodyPr anchor="t" rtlCol="false" tIns="0" lIns="0" bIns="0" rIns="0">
            <a:spAutoFit/>
          </a:bodyPr>
          <a:lstStyle/>
          <a:p>
            <a:pPr marL="546084" indent="-273042" lvl="1">
              <a:lnSpc>
                <a:spcPts val="3541"/>
              </a:lnSpc>
              <a:buFont typeface="Arial"/>
              <a:buChar char="•"/>
            </a:pPr>
            <a:r>
              <a:rPr lang="en-US" sz="2529" spc="126">
                <a:solidFill>
                  <a:srgbClr val="000000"/>
                </a:solidFill>
                <a:latin typeface="Montserrat Classic"/>
              </a:rPr>
              <a:t>plus de temps et d'efforts</a:t>
            </a:r>
          </a:p>
          <a:p>
            <a:pPr>
              <a:lnSpc>
                <a:spcPts val="3541"/>
              </a:lnSpc>
            </a:pPr>
            <a:r>
              <a:rPr lang="en-US" sz="2529" spc="126">
                <a:solidFill>
                  <a:srgbClr val="000000"/>
                </a:solidFill>
                <a:latin typeface="Montserrat Classic"/>
              </a:rPr>
              <a:t>      </a:t>
            </a:r>
            <a:r>
              <a:rPr lang="en-US" sz="2529" spc="126">
                <a:solidFill>
                  <a:srgbClr val="000000"/>
                </a:solidFill>
                <a:latin typeface="Montserrat Classic"/>
              </a:rPr>
              <a:t>pour maîtriser</a:t>
            </a:r>
          </a:p>
          <a:p>
            <a:pPr>
              <a:lnSpc>
                <a:spcPts val="3541"/>
              </a:lnSpc>
              <a:spcBef>
                <a:spcPct val="0"/>
              </a:spcBef>
            </a:pPr>
          </a:p>
        </p:txBody>
      </p:sp>
      <p:sp>
        <p:nvSpPr>
          <p:cNvPr name="TextBox 10" id="10"/>
          <p:cNvSpPr txBox="true"/>
          <p:nvPr/>
        </p:nvSpPr>
        <p:spPr>
          <a:xfrm rot="0">
            <a:off x="12756141" y="3993867"/>
            <a:ext cx="3793221" cy="628033"/>
          </a:xfrm>
          <a:prstGeom prst="rect">
            <a:avLst/>
          </a:prstGeom>
        </p:spPr>
        <p:txBody>
          <a:bodyPr anchor="t" rtlCol="false" tIns="0" lIns="0" bIns="0" rIns="0">
            <a:spAutoFit/>
          </a:bodyPr>
          <a:lstStyle/>
          <a:p>
            <a:pPr>
              <a:lnSpc>
                <a:spcPts val="4620"/>
              </a:lnSpc>
            </a:pPr>
            <a:r>
              <a:rPr lang="en-US" sz="4620">
                <a:solidFill>
                  <a:srgbClr val="004AAD"/>
                </a:solidFill>
                <a:latin typeface="Montserrat Classic Bold"/>
              </a:rPr>
              <a:t>ANGULARJS</a:t>
            </a:r>
          </a:p>
        </p:txBody>
      </p:sp>
      <p:sp>
        <p:nvSpPr>
          <p:cNvPr name="TextBox 11" id="11"/>
          <p:cNvSpPr txBox="true"/>
          <p:nvPr/>
        </p:nvSpPr>
        <p:spPr>
          <a:xfrm rot="0">
            <a:off x="862972" y="4058366"/>
            <a:ext cx="6331584" cy="628033"/>
          </a:xfrm>
          <a:prstGeom prst="rect">
            <a:avLst/>
          </a:prstGeom>
        </p:spPr>
        <p:txBody>
          <a:bodyPr anchor="t" rtlCol="false" tIns="0" lIns="0" bIns="0" rIns="0">
            <a:spAutoFit/>
          </a:bodyPr>
          <a:lstStyle/>
          <a:p>
            <a:pPr>
              <a:lnSpc>
                <a:spcPts val="4620"/>
              </a:lnSpc>
            </a:pPr>
            <a:r>
              <a:rPr lang="en-US" sz="4620">
                <a:solidFill>
                  <a:srgbClr val="004AAD"/>
                </a:solidFill>
                <a:latin typeface="Montserrat Classic Bold"/>
              </a:rPr>
              <a:t>REACTJS</a:t>
            </a:r>
          </a:p>
        </p:txBody>
      </p:sp>
      <p:sp>
        <p:nvSpPr>
          <p:cNvPr name="TextBox 12" id="12"/>
          <p:cNvSpPr txBox="true"/>
          <p:nvPr/>
        </p:nvSpPr>
        <p:spPr>
          <a:xfrm rot="0">
            <a:off x="12375662" y="5126725"/>
            <a:ext cx="2527399" cy="42227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spc="124">
                <a:solidFill>
                  <a:srgbClr val="000000"/>
                </a:solidFill>
                <a:latin typeface="Montserrat Classic"/>
              </a:rPr>
              <a:t>Complexité</a:t>
            </a:r>
          </a:p>
        </p:txBody>
      </p:sp>
      <p:sp>
        <p:nvSpPr>
          <p:cNvPr name="TextBox 13" id="13"/>
          <p:cNvSpPr txBox="true"/>
          <p:nvPr/>
        </p:nvSpPr>
        <p:spPr>
          <a:xfrm rot="0">
            <a:off x="1439090" y="6366325"/>
            <a:ext cx="2506712" cy="42227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spc="124">
                <a:solidFill>
                  <a:srgbClr val="000000"/>
                </a:solidFill>
                <a:latin typeface="Montserrat Classic"/>
              </a:rPr>
              <a:t>JSX Syntax:</a:t>
            </a:r>
          </a:p>
        </p:txBody>
      </p:sp>
      <p:sp>
        <p:nvSpPr>
          <p:cNvPr name="TextBox 14" id="14"/>
          <p:cNvSpPr txBox="true"/>
          <p:nvPr/>
        </p:nvSpPr>
        <p:spPr>
          <a:xfrm rot="0">
            <a:off x="1564970" y="7512500"/>
            <a:ext cx="2930575" cy="422275"/>
          </a:xfrm>
          <a:prstGeom prst="rect">
            <a:avLst/>
          </a:prstGeom>
        </p:spPr>
        <p:txBody>
          <a:bodyPr anchor="t" rtlCol="false" tIns="0" lIns="0" bIns="0" rIns="0">
            <a:spAutoFit/>
          </a:bodyPr>
          <a:lstStyle/>
          <a:p>
            <a:pPr marL="539749" indent="-269875" lvl="1">
              <a:lnSpc>
                <a:spcPts val="3499"/>
              </a:lnSpc>
              <a:spcBef>
                <a:spcPct val="0"/>
              </a:spcBef>
              <a:buFont typeface="Arial"/>
              <a:buChar char="•"/>
            </a:pPr>
            <a:r>
              <a:rPr lang="en-US" sz="2499" spc="124">
                <a:solidFill>
                  <a:srgbClr val="000000"/>
                </a:solidFill>
                <a:latin typeface="Montserrat Classic"/>
              </a:rPr>
              <a:t>Performances</a:t>
            </a:r>
          </a:p>
        </p:txBody>
      </p:sp>
      <p:sp>
        <p:nvSpPr>
          <p:cNvPr name="TextBox 15" id="15"/>
          <p:cNvSpPr txBox="true"/>
          <p:nvPr/>
        </p:nvSpPr>
        <p:spPr>
          <a:xfrm rot="0">
            <a:off x="17286361" y="9244318"/>
            <a:ext cx="47244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20</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1760" y="3950577"/>
            <a:ext cx="1878325" cy="1878325"/>
          </a:xfrm>
          <a:custGeom>
            <a:avLst/>
            <a:gdLst/>
            <a:ahLst/>
            <a:cxnLst/>
            <a:rect r="r" b="b" t="t" l="l"/>
            <a:pathLst>
              <a:path h="1878325" w="1878325">
                <a:moveTo>
                  <a:pt x="0" y="0"/>
                </a:moveTo>
                <a:lnTo>
                  <a:pt x="1878326" y="0"/>
                </a:lnTo>
                <a:lnTo>
                  <a:pt x="1878326" y="1878326"/>
                </a:lnTo>
                <a:lnTo>
                  <a:pt x="0" y="1878326"/>
                </a:lnTo>
                <a:lnTo>
                  <a:pt x="0" y="0"/>
                </a:lnTo>
                <a:close/>
              </a:path>
            </a:pathLst>
          </a:custGeom>
          <a:blipFill>
            <a:blip r:embed="rId3"/>
            <a:stretch>
              <a:fillRect l="0" t="0" r="0" b="0"/>
            </a:stretch>
          </a:blipFill>
        </p:spPr>
      </p:sp>
      <p:sp>
        <p:nvSpPr>
          <p:cNvPr name="Freeform 3" id="3"/>
          <p:cNvSpPr/>
          <p:nvPr/>
        </p:nvSpPr>
        <p:spPr>
          <a:xfrm flipH="false" flipV="false" rot="0">
            <a:off x="6048047" y="3950577"/>
            <a:ext cx="1788814" cy="1728062"/>
          </a:xfrm>
          <a:custGeom>
            <a:avLst/>
            <a:gdLst/>
            <a:ahLst/>
            <a:cxnLst/>
            <a:rect r="r" b="b" t="t" l="l"/>
            <a:pathLst>
              <a:path h="1728062" w="1788814">
                <a:moveTo>
                  <a:pt x="0" y="0"/>
                </a:moveTo>
                <a:lnTo>
                  <a:pt x="1788814" y="0"/>
                </a:lnTo>
                <a:lnTo>
                  <a:pt x="1788814" y="1728062"/>
                </a:lnTo>
                <a:lnTo>
                  <a:pt x="0" y="1728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432884" y="3950577"/>
            <a:ext cx="1942778" cy="1688598"/>
          </a:xfrm>
          <a:custGeom>
            <a:avLst/>
            <a:gdLst/>
            <a:ahLst/>
            <a:cxnLst/>
            <a:rect r="r" b="b" t="t" l="l"/>
            <a:pathLst>
              <a:path h="1688598" w="1942778">
                <a:moveTo>
                  <a:pt x="0" y="0"/>
                </a:moveTo>
                <a:lnTo>
                  <a:pt x="1942778" y="0"/>
                </a:lnTo>
                <a:lnTo>
                  <a:pt x="1942778" y="1688598"/>
                </a:lnTo>
                <a:lnTo>
                  <a:pt x="0" y="1688598"/>
                </a:lnTo>
                <a:lnTo>
                  <a:pt x="0" y="0"/>
                </a:lnTo>
                <a:close/>
              </a:path>
            </a:pathLst>
          </a:custGeom>
          <a:blipFill>
            <a:blip r:embed="rId6"/>
            <a:stretch>
              <a:fillRect l="0" t="0" r="0" b="0"/>
            </a:stretch>
          </a:blipFill>
        </p:spPr>
      </p:sp>
      <p:sp>
        <p:nvSpPr>
          <p:cNvPr name="Freeform 5" id="5"/>
          <p:cNvSpPr/>
          <p:nvPr/>
        </p:nvSpPr>
        <p:spPr>
          <a:xfrm flipH="false" flipV="false" rot="0">
            <a:off x="15090287" y="3795524"/>
            <a:ext cx="2039061" cy="1843651"/>
          </a:xfrm>
          <a:custGeom>
            <a:avLst/>
            <a:gdLst/>
            <a:ahLst/>
            <a:cxnLst/>
            <a:rect r="r" b="b" t="t" l="l"/>
            <a:pathLst>
              <a:path h="1843651" w="2039061">
                <a:moveTo>
                  <a:pt x="0" y="0"/>
                </a:moveTo>
                <a:lnTo>
                  <a:pt x="2039061" y="0"/>
                </a:lnTo>
                <a:lnTo>
                  <a:pt x="2039061" y="1843651"/>
                </a:lnTo>
                <a:lnTo>
                  <a:pt x="0" y="1843651"/>
                </a:lnTo>
                <a:lnTo>
                  <a:pt x="0" y="0"/>
                </a:lnTo>
                <a:close/>
              </a:path>
            </a:pathLst>
          </a:custGeom>
          <a:blipFill>
            <a:blip r:embed="rId7"/>
            <a:stretch>
              <a:fillRect l="0" t="0" r="0" b="0"/>
            </a:stretch>
          </a:blipFill>
        </p:spPr>
      </p:sp>
      <p:sp>
        <p:nvSpPr>
          <p:cNvPr name="Freeform 6" id="6"/>
          <p:cNvSpPr/>
          <p:nvPr/>
        </p:nvSpPr>
        <p:spPr>
          <a:xfrm flipH="false" flipV="false" rot="0">
            <a:off x="1422730" y="6589923"/>
            <a:ext cx="1907356" cy="1907356"/>
          </a:xfrm>
          <a:custGeom>
            <a:avLst/>
            <a:gdLst/>
            <a:ahLst/>
            <a:cxnLst/>
            <a:rect r="r" b="b" t="t" l="l"/>
            <a:pathLst>
              <a:path h="1907356" w="1907356">
                <a:moveTo>
                  <a:pt x="0" y="0"/>
                </a:moveTo>
                <a:lnTo>
                  <a:pt x="1907356" y="0"/>
                </a:lnTo>
                <a:lnTo>
                  <a:pt x="1907356" y="1907356"/>
                </a:lnTo>
                <a:lnTo>
                  <a:pt x="0" y="1907356"/>
                </a:lnTo>
                <a:lnTo>
                  <a:pt x="0" y="0"/>
                </a:lnTo>
                <a:close/>
              </a:path>
            </a:pathLst>
          </a:custGeom>
          <a:blipFill>
            <a:blip r:embed="rId8"/>
            <a:stretch>
              <a:fillRect l="0" t="0" r="0" b="0"/>
            </a:stretch>
          </a:blipFill>
        </p:spPr>
      </p:sp>
      <p:sp>
        <p:nvSpPr>
          <p:cNvPr name="Freeform 7" id="7"/>
          <p:cNvSpPr/>
          <p:nvPr/>
        </p:nvSpPr>
        <p:spPr>
          <a:xfrm flipH="false" flipV="false" rot="0">
            <a:off x="6118631" y="6724638"/>
            <a:ext cx="1718231" cy="1772641"/>
          </a:xfrm>
          <a:custGeom>
            <a:avLst/>
            <a:gdLst/>
            <a:ahLst/>
            <a:cxnLst/>
            <a:rect r="r" b="b" t="t" l="l"/>
            <a:pathLst>
              <a:path h="1772641" w="1718231">
                <a:moveTo>
                  <a:pt x="0" y="0"/>
                </a:moveTo>
                <a:lnTo>
                  <a:pt x="1718230" y="0"/>
                </a:lnTo>
                <a:lnTo>
                  <a:pt x="1718230" y="1772641"/>
                </a:lnTo>
                <a:lnTo>
                  <a:pt x="0" y="1772641"/>
                </a:lnTo>
                <a:lnTo>
                  <a:pt x="0" y="0"/>
                </a:lnTo>
                <a:close/>
              </a:path>
            </a:pathLst>
          </a:custGeom>
          <a:blipFill>
            <a:blip r:embed="rId9"/>
            <a:stretch>
              <a:fillRect l="0" t="0" r="0" b="0"/>
            </a:stretch>
          </a:blipFill>
        </p:spPr>
      </p:sp>
      <p:sp>
        <p:nvSpPr>
          <p:cNvPr name="Freeform 8" id="8"/>
          <p:cNvSpPr/>
          <p:nvPr/>
        </p:nvSpPr>
        <p:spPr>
          <a:xfrm flipH="false" flipV="false" rot="0">
            <a:off x="10432884" y="6589923"/>
            <a:ext cx="2224711" cy="2224711"/>
          </a:xfrm>
          <a:custGeom>
            <a:avLst/>
            <a:gdLst/>
            <a:ahLst/>
            <a:cxnLst/>
            <a:rect r="r" b="b" t="t" l="l"/>
            <a:pathLst>
              <a:path h="2224711" w="2224711">
                <a:moveTo>
                  <a:pt x="0" y="0"/>
                </a:moveTo>
                <a:lnTo>
                  <a:pt x="2224712" y="0"/>
                </a:lnTo>
                <a:lnTo>
                  <a:pt x="2224712" y="2224712"/>
                </a:lnTo>
                <a:lnTo>
                  <a:pt x="0" y="2224712"/>
                </a:lnTo>
                <a:lnTo>
                  <a:pt x="0" y="0"/>
                </a:lnTo>
                <a:close/>
              </a:path>
            </a:pathLst>
          </a:custGeom>
          <a:blipFill>
            <a:blip r:embed="rId10"/>
            <a:stretch>
              <a:fillRect l="0" t="0" r="0" b="0"/>
            </a:stretch>
          </a:blipFill>
        </p:spPr>
      </p:sp>
      <p:sp>
        <p:nvSpPr>
          <p:cNvPr name="Freeform 9" id="9"/>
          <p:cNvSpPr/>
          <p:nvPr/>
        </p:nvSpPr>
        <p:spPr>
          <a:xfrm flipH="false" flipV="false" rot="0">
            <a:off x="15047565" y="6481348"/>
            <a:ext cx="2124506" cy="2124506"/>
          </a:xfrm>
          <a:custGeom>
            <a:avLst/>
            <a:gdLst/>
            <a:ahLst/>
            <a:cxnLst/>
            <a:rect r="r" b="b" t="t" l="l"/>
            <a:pathLst>
              <a:path h="2124506" w="2124506">
                <a:moveTo>
                  <a:pt x="0" y="0"/>
                </a:moveTo>
                <a:lnTo>
                  <a:pt x="2124506" y="0"/>
                </a:lnTo>
                <a:lnTo>
                  <a:pt x="2124506" y="2124506"/>
                </a:lnTo>
                <a:lnTo>
                  <a:pt x="0" y="2124506"/>
                </a:lnTo>
                <a:lnTo>
                  <a:pt x="0" y="0"/>
                </a:lnTo>
                <a:close/>
              </a:path>
            </a:pathLst>
          </a:custGeom>
          <a:blipFill>
            <a:blip r:embed="rId11"/>
            <a:stretch>
              <a:fillRect l="0" t="0" r="0" b="0"/>
            </a:stretch>
          </a:blipFill>
        </p:spPr>
      </p:sp>
      <p:sp>
        <p:nvSpPr>
          <p:cNvPr name="TextBox 10" id="10"/>
          <p:cNvSpPr txBox="true"/>
          <p:nvPr/>
        </p:nvSpPr>
        <p:spPr>
          <a:xfrm rot="0">
            <a:off x="1028700" y="1369699"/>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RÉALISATION</a:t>
            </a:r>
          </a:p>
        </p:txBody>
      </p:sp>
      <p:sp>
        <p:nvSpPr>
          <p:cNvPr name="TextBox 11" id="11"/>
          <p:cNvSpPr txBox="true"/>
          <p:nvPr/>
        </p:nvSpPr>
        <p:spPr>
          <a:xfrm rot="0">
            <a:off x="10492258" y="1341123"/>
            <a:ext cx="3766807"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Outils</a:t>
            </a:r>
          </a:p>
        </p:txBody>
      </p:sp>
      <p:sp>
        <p:nvSpPr>
          <p:cNvPr name="TextBox 12" id="12"/>
          <p:cNvSpPr txBox="true"/>
          <p:nvPr/>
        </p:nvSpPr>
        <p:spPr>
          <a:xfrm rot="0">
            <a:off x="10492258" y="2026923"/>
            <a:ext cx="3025652"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a:rPr>
              <a:t>Architecture</a:t>
            </a:r>
          </a:p>
        </p:txBody>
      </p:sp>
      <p:sp>
        <p:nvSpPr>
          <p:cNvPr name="TextBox 13" id="13"/>
          <p:cNvSpPr txBox="true"/>
          <p:nvPr/>
        </p:nvSpPr>
        <p:spPr>
          <a:xfrm rot="0">
            <a:off x="10540720" y="2712724"/>
            <a:ext cx="3173883"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a:rPr>
              <a:t>Démonstrations</a:t>
            </a:r>
          </a:p>
        </p:txBody>
      </p:sp>
      <p:sp>
        <p:nvSpPr>
          <p:cNvPr name="TextBox 14" id="14"/>
          <p:cNvSpPr txBox="true"/>
          <p:nvPr/>
        </p:nvSpPr>
        <p:spPr>
          <a:xfrm rot="0">
            <a:off x="804377" y="5724128"/>
            <a:ext cx="3766807"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Visual studio code</a:t>
            </a:r>
          </a:p>
        </p:txBody>
      </p:sp>
      <p:sp>
        <p:nvSpPr>
          <p:cNvPr name="TextBox 15" id="15"/>
          <p:cNvSpPr txBox="true"/>
          <p:nvPr/>
        </p:nvSpPr>
        <p:spPr>
          <a:xfrm rot="0">
            <a:off x="6250315" y="5754050"/>
            <a:ext cx="1586546"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NestJS</a:t>
            </a:r>
          </a:p>
        </p:txBody>
      </p:sp>
      <p:sp>
        <p:nvSpPr>
          <p:cNvPr name="TextBox 16" id="16"/>
          <p:cNvSpPr txBox="true"/>
          <p:nvPr/>
        </p:nvSpPr>
        <p:spPr>
          <a:xfrm rot="0">
            <a:off x="10638148" y="5754050"/>
            <a:ext cx="1586546"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ReactJS</a:t>
            </a:r>
          </a:p>
        </p:txBody>
      </p:sp>
      <p:sp>
        <p:nvSpPr>
          <p:cNvPr name="TextBox 17" id="17"/>
          <p:cNvSpPr txBox="true"/>
          <p:nvPr/>
        </p:nvSpPr>
        <p:spPr>
          <a:xfrm rot="0">
            <a:off x="14906449" y="5724128"/>
            <a:ext cx="3000234"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Redux toolkit</a:t>
            </a:r>
          </a:p>
        </p:txBody>
      </p:sp>
      <p:sp>
        <p:nvSpPr>
          <p:cNvPr name="TextBox 18" id="18"/>
          <p:cNvSpPr txBox="true"/>
          <p:nvPr/>
        </p:nvSpPr>
        <p:spPr>
          <a:xfrm rot="0">
            <a:off x="1743540" y="8705849"/>
            <a:ext cx="1586546"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Prisma</a:t>
            </a:r>
          </a:p>
        </p:txBody>
      </p:sp>
      <p:sp>
        <p:nvSpPr>
          <p:cNvPr name="TextBox 19" id="19"/>
          <p:cNvSpPr txBox="true"/>
          <p:nvPr/>
        </p:nvSpPr>
        <p:spPr>
          <a:xfrm rot="0">
            <a:off x="5964722" y="8705849"/>
            <a:ext cx="2459669"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PostgreSQL</a:t>
            </a:r>
          </a:p>
        </p:txBody>
      </p:sp>
      <p:sp>
        <p:nvSpPr>
          <p:cNvPr name="TextBox 20" id="20"/>
          <p:cNvSpPr txBox="true"/>
          <p:nvPr/>
        </p:nvSpPr>
        <p:spPr>
          <a:xfrm rot="0">
            <a:off x="10897827" y="8705849"/>
            <a:ext cx="2459669"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Github</a:t>
            </a:r>
          </a:p>
        </p:txBody>
      </p:sp>
      <p:sp>
        <p:nvSpPr>
          <p:cNvPr name="TextBox 21" id="21"/>
          <p:cNvSpPr txBox="true"/>
          <p:nvPr/>
        </p:nvSpPr>
        <p:spPr>
          <a:xfrm rot="0">
            <a:off x="15371392" y="8840564"/>
            <a:ext cx="2459669"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ChakraUI</a:t>
            </a:r>
          </a:p>
        </p:txBody>
      </p:sp>
      <p:sp>
        <p:nvSpPr>
          <p:cNvPr name="TextBox 22" id="22"/>
          <p:cNvSpPr txBox="true"/>
          <p:nvPr/>
        </p:nvSpPr>
        <p:spPr>
          <a:xfrm rot="0">
            <a:off x="17386249" y="9469655"/>
            <a:ext cx="36576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21</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06410" y="3041337"/>
            <a:ext cx="13475179" cy="6666965"/>
          </a:xfrm>
          <a:custGeom>
            <a:avLst/>
            <a:gdLst/>
            <a:ahLst/>
            <a:cxnLst/>
            <a:rect r="r" b="b" t="t" l="l"/>
            <a:pathLst>
              <a:path h="6666965" w="13475179">
                <a:moveTo>
                  <a:pt x="0" y="0"/>
                </a:moveTo>
                <a:lnTo>
                  <a:pt x="13475180" y="0"/>
                </a:lnTo>
                <a:lnTo>
                  <a:pt x="13475180" y="6666965"/>
                </a:lnTo>
                <a:lnTo>
                  <a:pt x="0" y="6666965"/>
                </a:lnTo>
                <a:lnTo>
                  <a:pt x="0" y="0"/>
                </a:lnTo>
                <a:close/>
              </a:path>
            </a:pathLst>
          </a:custGeom>
          <a:blipFill>
            <a:blip r:embed="rId3"/>
            <a:stretch>
              <a:fillRect l="0" t="0" r="0" b="0"/>
            </a:stretch>
          </a:blipFill>
        </p:spPr>
      </p:sp>
      <p:sp>
        <p:nvSpPr>
          <p:cNvPr name="TextBox 3" id="3"/>
          <p:cNvSpPr txBox="true"/>
          <p:nvPr/>
        </p:nvSpPr>
        <p:spPr>
          <a:xfrm rot="0">
            <a:off x="1028700" y="1369699"/>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RÉALISATION</a:t>
            </a:r>
          </a:p>
        </p:txBody>
      </p:sp>
      <p:sp>
        <p:nvSpPr>
          <p:cNvPr name="TextBox 4" id="4"/>
          <p:cNvSpPr txBox="true"/>
          <p:nvPr/>
        </p:nvSpPr>
        <p:spPr>
          <a:xfrm rot="0">
            <a:off x="10492258" y="1341123"/>
            <a:ext cx="3766807"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Outils</a:t>
            </a:r>
          </a:p>
        </p:txBody>
      </p:sp>
      <p:sp>
        <p:nvSpPr>
          <p:cNvPr name="TextBox 5" id="5"/>
          <p:cNvSpPr txBox="true"/>
          <p:nvPr/>
        </p:nvSpPr>
        <p:spPr>
          <a:xfrm rot="0">
            <a:off x="10492258" y="2026923"/>
            <a:ext cx="3025652" cy="552451"/>
          </a:xfrm>
          <a:prstGeom prst="rect">
            <a:avLst/>
          </a:prstGeom>
        </p:spPr>
        <p:txBody>
          <a:bodyPr anchor="t" rtlCol="false" tIns="0" lIns="0" bIns="0" rIns="0">
            <a:spAutoFit/>
          </a:bodyPr>
          <a:lstStyle/>
          <a:p>
            <a:pPr>
              <a:lnSpc>
                <a:spcPts val="4799"/>
              </a:lnSpc>
            </a:pPr>
            <a:r>
              <a:rPr lang="en-US" sz="2999">
                <a:solidFill>
                  <a:srgbClr val="000000"/>
                </a:solidFill>
                <a:latin typeface="Montserrat"/>
              </a:rPr>
              <a:t>Architecture</a:t>
            </a:r>
          </a:p>
        </p:txBody>
      </p:sp>
      <p:sp>
        <p:nvSpPr>
          <p:cNvPr name="TextBox 6" id="6"/>
          <p:cNvSpPr txBox="true"/>
          <p:nvPr/>
        </p:nvSpPr>
        <p:spPr>
          <a:xfrm rot="0">
            <a:off x="10540720" y="2712724"/>
            <a:ext cx="3173883"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a:rPr>
              <a:t>Démonstrations</a:t>
            </a:r>
          </a:p>
        </p:txBody>
      </p:sp>
      <p:sp>
        <p:nvSpPr>
          <p:cNvPr name="TextBox 7" id="7"/>
          <p:cNvSpPr txBox="true"/>
          <p:nvPr/>
        </p:nvSpPr>
        <p:spPr>
          <a:xfrm rot="0">
            <a:off x="17534340" y="9379689"/>
            <a:ext cx="44196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22</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100000">
            <a:off x="14496468" y="5672522"/>
            <a:ext cx="8063091" cy="6553094"/>
          </a:xfrm>
          <a:custGeom>
            <a:avLst/>
            <a:gdLst/>
            <a:ahLst/>
            <a:cxnLst/>
            <a:rect r="r" b="b" t="t" l="l"/>
            <a:pathLst>
              <a:path h="6553094" w="8063091">
                <a:moveTo>
                  <a:pt x="8063092" y="0"/>
                </a:moveTo>
                <a:lnTo>
                  <a:pt x="0" y="0"/>
                </a:lnTo>
                <a:lnTo>
                  <a:pt x="0" y="6553094"/>
                </a:lnTo>
                <a:lnTo>
                  <a:pt x="8063092" y="6553094"/>
                </a:lnTo>
                <a:lnTo>
                  <a:pt x="8063092"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grpSp>
        <p:nvGrpSpPr>
          <p:cNvPr name="Group 3" id="3"/>
          <p:cNvGrpSpPr>
            <a:grpSpLocks noChangeAspect="true"/>
          </p:cNvGrpSpPr>
          <p:nvPr/>
        </p:nvGrpSpPr>
        <p:grpSpPr>
          <a:xfrm rot="0">
            <a:off x="4213259" y="2727689"/>
            <a:ext cx="8938014" cy="7176252"/>
            <a:chOff x="0" y="0"/>
            <a:chExt cx="7467600" cy="5995670"/>
          </a:xfrm>
        </p:grpSpPr>
        <p:sp>
          <p:nvSpPr>
            <p:cNvPr name="Freeform 4" id="4"/>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5" id="5"/>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6" id="6"/>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7" id="7"/>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12215" t="0" r="-135" b="0"/>
              </a:stretch>
            </a:blipFill>
          </p:spPr>
        </p:sp>
      </p:grpSp>
      <p:sp>
        <p:nvSpPr>
          <p:cNvPr name="TextBox 8" id="8"/>
          <p:cNvSpPr txBox="true"/>
          <p:nvPr/>
        </p:nvSpPr>
        <p:spPr>
          <a:xfrm rot="0">
            <a:off x="1804311" y="594088"/>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RÉALISATION</a:t>
            </a:r>
          </a:p>
        </p:txBody>
      </p:sp>
      <p:sp>
        <p:nvSpPr>
          <p:cNvPr name="TextBox 9" id="9"/>
          <p:cNvSpPr txBox="true"/>
          <p:nvPr/>
        </p:nvSpPr>
        <p:spPr>
          <a:xfrm rot="0">
            <a:off x="11267869" y="565512"/>
            <a:ext cx="3766807"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Outils</a:t>
            </a:r>
          </a:p>
        </p:txBody>
      </p:sp>
      <p:sp>
        <p:nvSpPr>
          <p:cNvPr name="TextBox 10" id="10"/>
          <p:cNvSpPr txBox="true"/>
          <p:nvPr/>
        </p:nvSpPr>
        <p:spPr>
          <a:xfrm rot="0">
            <a:off x="11267869" y="1251312"/>
            <a:ext cx="3025652"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Architecture</a:t>
            </a:r>
          </a:p>
        </p:txBody>
      </p:sp>
      <p:sp>
        <p:nvSpPr>
          <p:cNvPr name="TextBox 11" id="11"/>
          <p:cNvSpPr txBox="true"/>
          <p:nvPr/>
        </p:nvSpPr>
        <p:spPr>
          <a:xfrm rot="0">
            <a:off x="11316331" y="1937113"/>
            <a:ext cx="3173883" cy="552451"/>
          </a:xfrm>
          <a:prstGeom prst="rect">
            <a:avLst/>
          </a:prstGeom>
        </p:spPr>
        <p:txBody>
          <a:bodyPr anchor="t" rtlCol="false" tIns="0" lIns="0" bIns="0" rIns="0">
            <a:spAutoFit/>
          </a:bodyPr>
          <a:lstStyle/>
          <a:p>
            <a:pPr>
              <a:lnSpc>
                <a:spcPts val="4799"/>
              </a:lnSpc>
            </a:pPr>
            <a:r>
              <a:rPr lang="en-US" sz="2999">
                <a:solidFill>
                  <a:srgbClr val="000000"/>
                </a:solidFill>
                <a:latin typeface="Montserrat"/>
              </a:rPr>
              <a:t>Démonstrations</a:t>
            </a:r>
          </a:p>
        </p:txBody>
      </p:sp>
      <p:sp>
        <p:nvSpPr>
          <p:cNvPr name="TextBox 12" id="12"/>
          <p:cNvSpPr txBox="true"/>
          <p:nvPr/>
        </p:nvSpPr>
        <p:spPr>
          <a:xfrm rot="0">
            <a:off x="17110710" y="9351490"/>
            <a:ext cx="44196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23</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100000">
            <a:off x="14496468" y="5672522"/>
            <a:ext cx="8063091" cy="6553094"/>
          </a:xfrm>
          <a:custGeom>
            <a:avLst/>
            <a:gdLst/>
            <a:ahLst/>
            <a:cxnLst/>
            <a:rect r="r" b="b" t="t" l="l"/>
            <a:pathLst>
              <a:path h="6553094" w="8063091">
                <a:moveTo>
                  <a:pt x="8063092" y="0"/>
                </a:moveTo>
                <a:lnTo>
                  <a:pt x="0" y="0"/>
                </a:lnTo>
                <a:lnTo>
                  <a:pt x="0" y="6553094"/>
                </a:lnTo>
                <a:lnTo>
                  <a:pt x="8063092" y="6553094"/>
                </a:lnTo>
                <a:lnTo>
                  <a:pt x="8063092"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4213259" y="2727689"/>
            <a:ext cx="8938014" cy="7176252"/>
            <a:chOff x="0" y="0"/>
            <a:chExt cx="7467600" cy="5995670"/>
          </a:xfrm>
        </p:grpSpPr>
        <p:sp>
          <p:nvSpPr>
            <p:cNvPr name="Freeform 4" id="4"/>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5" id="5"/>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6" id="6"/>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7" id="7"/>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8221" t="0" r="-8221" b="0"/>
              </a:stretch>
            </a:blipFill>
          </p:spPr>
        </p:sp>
      </p:grpSp>
      <p:sp>
        <p:nvSpPr>
          <p:cNvPr name="TextBox 8" id="8"/>
          <p:cNvSpPr txBox="true"/>
          <p:nvPr/>
        </p:nvSpPr>
        <p:spPr>
          <a:xfrm rot="0">
            <a:off x="1804311" y="594088"/>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RÉALISATION</a:t>
            </a:r>
          </a:p>
        </p:txBody>
      </p:sp>
      <p:sp>
        <p:nvSpPr>
          <p:cNvPr name="TextBox 9" id="9"/>
          <p:cNvSpPr txBox="true"/>
          <p:nvPr/>
        </p:nvSpPr>
        <p:spPr>
          <a:xfrm rot="0">
            <a:off x="11267869" y="565512"/>
            <a:ext cx="3766807"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Outils</a:t>
            </a:r>
          </a:p>
        </p:txBody>
      </p:sp>
      <p:sp>
        <p:nvSpPr>
          <p:cNvPr name="TextBox 10" id="10"/>
          <p:cNvSpPr txBox="true"/>
          <p:nvPr/>
        </p:nvSpPr>
        <p:spPr>
          <a:xfrm rot="0">
            <a:off x="11267869" y="1251312"/>
            <a:ext cx="3025652"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Architecture</a:t>
            </a:r>
          </a:p>
        </p:txBody>
      </p:sp>
      <p:sp>
        <p:nvSpPr>
          <p:cNvPr name="TextBox 11" id="11"/>
          <p:cNvSpPr txBox="true"/>
          <p:nvPr/>
        </p:nvSpPr>
        <p:spPr>
          <a:xfrm rot="0">
            <a:off x="11316331" y="1937113"/>
            <a:ext cx="3173883" cy="552451"/>
          </a:xfrm>
          <a:prstGeom prst="rect">
            <a:avLst/>
          </a:prstGeom>
        </p:spPr>
        <p:txBody>
          <a:bodyPr anchor="t" rtlCol="false" tIns="0" lIns="0" bIns="0" rIns="0">
            <a:spAutoFit/>
          </a:bodyPr>
          <a:lstStyle/>
          <a:p>
            <a:pPr>
              <a:lnSpc>
                <a:spcPts val="4799"/>
              </a:lnSpc>
            </a:pPr>
            <a:r>
              <a:rPr lang="en-US" sz="2999">
                <a:solidFill>
                  <a:srgbClr val="000000"/>
                </a:solidFill>
                <a:latin typeface="Montserrat"/>
              </a:rPr>
              <a:t>Démonstrations</a:t>
            </a:r>
          </a:p>
        </p:txBody>
      </p:sp>
      <p:sp>
        <p:nvSpPr>
          <p:cNvPr name="TextBox 12" id="12"/>
          <p:cNvSpPr txBox="true"/>
          <p:nvPr/>
        </p:nvSpPr>
        <p:spPr>
          <a:xfrm rot="0">
            <a:off x="17356183" y="9351490"/>
            <a:ext cx="47244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24</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100000">
            <a:off x="14496468" y="5672522"/>
            <a:ext cx="8063091" cy="6553094"/>
          </a:xfrm>
          <a:custGeom>
            <a:avLst/>
            <a:gdLst/>
            <a:ahLst/>
            <a:cxnLst/>
            <a:rect r="r" b="b" t="t" l="l"/>
            <a:pathLst>
              <a:path h="6553094" w="8063091">
                <a:moveTo>
                  <a:pt x="8063092" y="0"/>
                </a:moveTo>
                <a:lnTo>
                  <a:pt x="0" y="0"/>
                </a:lnTo>
                <a:lnTo>
                  <a:pt x="0" y="6553094"/>
                </a:lnTo>
                <a:lnTo>
                  <a:pt x="8063092" y="6553094"/>
                </a:lnTo>
                <a:lnTo>
                  <a:pt x="8063092"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4213259" y="2727689"/>
            <a:ext cx="8938014" cy="7176252"/>
            <a:chOff x="0" y="0"/>
            <a:chExt cx="7467600" cy="5995670"/>
          </a:xfrm>
        </p:grpSpPr>
        <p:sp>
          <p:nvSpPr>
            <p:cNvPr name="Freeform 4" id="4"/>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5" id="5"/>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6" id="6"/>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7" id="7"/>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4811" t="0" r="-4811" b="0"/>
              </a:stretch>
            </a:blipFill>
          </p:spPr>
        </p:sp>
      </p:grpSp>
      <p:sp>
        <p:nvSpPr>
          <p:cNvPr name="TextBox 8" id="8"/>
          <p:cNvSpPr txBox="true"/>
          <p:nvPr/>
        </p:nvSpPr>
        <p:spPr>
          <a:xfrm rot="0">
            <a:off x="1804311" y="594088"/>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RÉALISATION</a:t>
            </a:r>
          </a:p>
        </p:txBody>
      </p:sp>
      <p:sp>
        <p:nvSpPr>
          <p:cNvPr name="TextBox 9" id="9"/>
          <p:cNvSpPr txBox="true"/>
          <p:nvPr/>
        </p:nvSpPr>
        <p:spPr>
          <a:xfrm rot="0">
            <a:off x="11267869" y="565512"/>
            <a:ext cx="3766807"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Outils</a:t>
            </a:r>
          </a:p>
        </p:txBody>
      </p:sp>
      <p:sp>
        <p:nvSpPr>
          <p:cNvPr name="TextBox 10" id="10"/>
          <p:cNvSpPr txBox="true"/>
          <p:nvPr/>
        </p:nvSpPr>
        <p:spPr>
          <a:xfrm rot="0">
            <a:off x="11267869" y="1251312"/>
            <a:ext cx="3025652"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Architecture</a:t>
            </a:r>
          </a:p>
        </p:txBody>
      </p:sp>
      <p:sp>
        <p:nvSpPr>
          <p:cNvPr name="TextBox 11" id="11"/>
          <p:cNvSpPr txBox="true"/>
          <p:nvPr/>
        </p:nvSpPr>
        <p:spPr>
          <a:xfrm rot="0">
            <a:off x="11316331" y="1937113"/>
            <a:ext cx="3173883" cy="552451"/>
          </a:xfrm>
          <a:prstGeom prst="rect">
            <a:avLst/>
          </a:prstGeom>
        </p:spPr>
        <p:txBody>
          <a:bodyPr anchor="t" rtlCol="false" tIns="0" lIns="0" bIns="0" rIns="0">
            <a:spAutoFit/>
          </a:bodyPr>
          <a:lstStyle/>
          <a:p>
            <a:pPr>
              <a:lnSpc>
                <a:spcPts val="4799"/>
              </a:lnSpc>
            </a:pPr>
            <a:r>
              <a:rPr lang="en-US" sz="2999">
                <a:solidFill>
                  <a:srgbClr val="000000"/>
                </a:solidFill>
                <a:latin typeface="Montserrat"/>
              </a:rPr>
              <a:t>Démonstrations</a:t>
            </a:r>
          </a:p>
        </p:txBody>
      </p:sp>
      <p:sp>
        <p:nvSpPr>
          <p:cNvPr name="TextBox 12" id="12"/>
          <p:cNvSpPr txBox="true"/>
          <p:nvPr/>
        </p:nvSpPr>
        <p:spPr>
          <a:xfrm rot="0">
            <a:off x="17365544" y="9153525"/>
            <a:ext cx="220980" cy="552451"/>
          </a:xfrm>
          <a:prstGeom prst="rect">
            <a:avLst/>
          </a:prstGeom>
        </p:spPr>
        <p:txBody>
          <a:bodyPr anchor="t" rtlCol="false" tIns="0" lIns="0" bIns="0" rIns="0">
            <a:spAutoFit/>
          </a:bodyPr>
          <a:lstStyle/>
          <a:p>
            <a:pPr algn="ctr">
              <a:lnSpc>
                <a:spcPts val="4799"/>
              </a:lnSpc>
              <a:spcBef>
                <a:spcPct val="0"/>
              </a:spcBef>
            </a:pPr>
            <a:r>
              <a:rPr lang="en-US" sz="2999">
                <a:solidFill>
                  <a:srgbClr val="FFFFFF"/>
                </a:solidFill>
                <a:latin typeface="Montserrat Bold"/>
              </a:rPr>
              <a:t>2</a:t>
            </a:r>
          </a:p>
        </p:txBody>
      </p:sp>
      <p:sp>
        <p:nvSpPr>
          <p:cNvPr name="TextBox 13" id="13"/>
          <p:cNvSpPr txBox="true"/>
          <p:nvPr/>
        </p:nvSpPr>
        <p:spPr>
          <a:xfrm rot="0">
            <a:off x="17476034" y="9153525"/>
            <a:ext cx="44196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25</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100000">
            <a:off x="14515518" y="5672522"/>
            <a:ext cx="8063091" cy="6553094"/>
          </a:xfrm>
          <a:custGeom>
            <a:avLst/>
            <a:gdLst/>
            <a:ahLst/>
            <a:cxnLst/>
            <a:rect r="r" b="b" t="t" l="l"/>
            <a:pathLst>
              <a:path h="6553094" w="8063091">
                <a:moveTo>
                  <a:pt x="8063092" y="0"/>
                </a:moveTo>
                <a:lnTo>
                  <a:pt x="0" y="0"/>
                </a:lnTo>
                <a:lnTo>
                  <a:pt x="0" y="6553094"/>
                </a:lnTo>
                <a:lnTo>
                  <a:pt x="8063092" y="6553094"/>
                </a:lnTo>
                <a:lnTo>
                  <a:pt x="8063092"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4213259" y="2727689"/>
            <a:ext cx="8938014" cy="7176252"/>
            <a:chOff x="0" y="0"/>
            <a:chExt cx="7467600" cy="5995670"/>
          </a:xfrm>
        </p:grpSpPr>
        <p:sp>
          <p:nvSpPr>
            <p:cNvPr name="Freeform 4" id="4"/>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5" id="5"/>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6" id="6"/>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7" id="7"/>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7321" t="0" r="-7321" b="0"/>
              </a:stretch>
            </a:blipFill>
          </p:spPr>
        </p:sp>
      </p:grpSp>
      <p:sp>
        <p:nvSpPr>
          <p:cNvPr name="TextBox 8" id="8"/>
          <p:cNvSpPr txBox="true"/>
          <p:nvPr/>
        </p:nvSpPr>
        <p:spPr>
          <a:xfrm rot="0">
            <a:off x="1804311" y="594088"/>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RÉALISATION</a:t>
            </a:r>
          </a:p>
        </p:txBody>
      </p:sp>
      <p:sp>
        <p:nvSpPr>
          <p:cNvPr name="TextBox 9" id="9"/>
          <p:cNvSpPr txBox="true"/>
          <p:nvPr/>
        </p:nvSpPr>
        <p:spPr>
          <a:xfrm rot="0">
            <a:off x="11267869" y="565512"/>
            <a:ext cx="3766807"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Outils</a:t>
            </a:r>
          </a:p>
        </p:txBody>
      </p:sp>
      <p:sp>
        <p:nvSpPr>
          <p:cNvPr name="TextBox 10" id="10"/>
          <p:cNvSpPr txBox="true"/>
          <p:nvPr/>
        </p:nvSpPr>
        <p:spPr>
          <a:xfrm rot="0">
            <a:off x="11267869" y="1251312"/>
            <a:ext cx="3025652"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Architecture</a:t>
            </a:r>
          </a:p>
        </p:txBody>
      </p:sp>
      <p:sp>
        <p:nvSpPr>
          <p:cNvPr name="TextBox 11" id="11"/>
          <p:cNvSpPr txBox="true"/>
          <p:nvPr/>
        </p:nvSpPr>
        <p:spPr>
          <a:xfrm rot="0">
            <a:off x="11316331" y="1937113"/>
            <a:ext cx="3173883" cy="552451"/>
          </a:xfrm>
          <a:prstGeom prst="rect">
            <a:avLst/>
          </a:prstGeom>
        </p:spPr>
        <p:txBody>
          <a:bodyPr anchor="t" rtlCol="false" tIns="0" lIns="0" bIns="0" rIns="0">
            <a:spAutoFit/>
          </a:bodyPr>
          <a:lstStyle/>
          <a:p>
            <a:pPr>
              <a:lnSpc>
                <a:spcPts val="4799"/>
              </a:lnSpc>
            </a:pPr>
            <a:r>
              <a:rPr lang="en-US" sz="2999">
                <a:solidFill>
                  <a:srgbClr val="000000"/>
                </a:solidFill>
                <a:latin typeface="Montserrat"/>
              </a:rPr>
              <a:t>Démonstrations</a:t>
            </a:r>
          </a:p>
        </p:txBody>
      </p:sp>
      <p:sp>
        <p:nvSpPr>
          <p:cNvPr name="TextBox 12" id="12"/>
          <p:cNvSpPr txBox="true"/>
          <p:nvPr/>
        </p:nvSpPr>
        <p:spPr>
          <a:xfrm rot="0">
            <a:off x="17251680" y="9153525"/>
            <a:ext cx="45720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26</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100000">
            <a:off x="14496468" y="5672522"/>
            <a:ext cx="8063091" cy="6553094"/>
          </a:xfrm>
          <a:custGeom>
            <a:avLst/>
            <a:gdLst/>
            <a:ahLst/>
            <a:cxnLst/>
            <a:rect r="r" b="b" t="t" l="l"/>
            <a:pathLst>
              <a:path h="6553094" w="8063091">
                <a:moveTo>
                  <a:pt x="8063092" y="0"/>
                </a:moveTo>
                <a:lnTo>
                  <a:pt x="0" y="0"/>
                </a:lnTo>
                <a:lnTo>
                  <a:pt x="0" y="6553094"/>
                </a:lnTo>
                <a:lnTo>
                  <a:pt x="8063092" y="6553094"/>
                </a:lnTo>
                <a:lnTo>
                  <a:pt x="8063092"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4213259" y="2727689"/>
            <a:ext cx="8938014" cy="7176252"/>
            <a:chOff x="0" y="0"/>
            <a:chExt cx="7467600" cy="5995670"/>
          </a:xfrm>
        </p:grpSpPr>
        <p:sp>
          <p:nvSpPr>
            <p:cNvPr name="Freeform 4" id="4"/>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5" id="5"/>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6" id="6"/>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7" id="7"/>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7539" t="0" r="-7539" b="0"/>
              </a:stretch>
            </a:blipFill>
          </p:spPr>
        </p:sp>
      </p:grpSp>
      <p:sp>
        <p:nvSpPr>
          <p:cNvPr name="TextBox 8" id="8"/>
          <p:cNvSpPr txBox="true"/>
          <p:nvPr/>
        </p:nvSpPr>
        <p:spPr>
          <a:xfrm rot="0">
            <a:off x="1804311" y="594088"/>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RÉALISATION</a:t>
            </a:r>
          </a:p>
        </p:txBody>
      </p:sp>
      <p:sp>
        <p:nvSpPr>
          <p:cNvPr name="TextBox 9" id="9"/>
          <p:cNvSpPr txBox="true"/>
          <p:nvPr/>
        </p:nvSpPr>
        <p:spPr>
          <a:xfrm rot="0">
            <a:off x="11267869" y="565512"/>
            <a:ext cx="3766807"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Outils</a:t>
            </a:r>
          </a:p>
        </p:txBody>
      </p:sp>
      <p:sp>
        <p:nvSpPr>
          <p:cNvPr name="TextBox 10" id="10"/>
          <p:cNvSpPr txBox="true"/>
          <p:nvPr/>
        </p:nvSpPr>
        <p:spPr>
          <a:xfrm rot="0">
            <a:off x="11267869" y="1251312"/>
            <a:ext cx="3025652"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Architecture</a:t>
            </a:r>
          </a:p>
        </p:txBody>
      </p:sp>
      <p:sp>
        <p:nvSpPr>
          <p:cNvPr name="TextBox 11" id="11"/>
          <p:cNvSpPr txBox="true"/>
          <p:nvPr/>
        </p:nvSpPr>
        <p:spPr>
          <a:xfrm rot="0">
            <a:off x="11316331" y="1937113"/>
            <a:ext cx="3173883" cy="552451"/>
          </a:xfrm>
          <a:prstGeom prst="rect">
            <a:avLst/>
          </a:prstGeom>
        </p:spPr>
        <p:txBody>
          <a:bodyPr anchor="t" rtlCol="false" tIns="0" lIns="0" bIns="0" rIns="0">
            <a:spAutoFit/>
          </a:bodyPr>
          <a:lstStyle/>
          <a:p>
            <a:pPr>
              <a:lnSpc>
                <a:spcPts val="4799"/>
              </a:lnSpc>
            </a:pPr>
            <a:r>
              <a:rPr lang="en-US" sz="2999">
                <a:solidFill>
                  <a:srgbClr val="000000"/>
                </a:solidFill>
                <a:latin typeface="Montserrat"/>
              </a:rPr>
              <a:t>Démonstrations</a:t>
            </a:r>
          </a:p>
        </p:txBody>
      </p:sp>
      <p:sp>
        <p:nvSpPr>
          <p:cNvPr name="TextBox 12" id="12"/>
          <p:cNvSpPr txBox="true"/>
          <p:nvPr/>
        </p:nvSpPr>
        <p:spPr>
          <a:xfrm rot="0">
            <a:off x="17255490" y="9351490"/>
            <a:ext cx="44958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27</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100000">
            <a:off x="14496468" y="5672522"/>
            <a:ext cx="8063091" cy="6553094"/>
          </a:xfrm>
          <a:custGeom>
            <a:avLst/>
            <a:gdLst/>
            <a:ahLst/>
            <a:cxnLst/>
            <a:rect r="r" b="b" t="t" l="l"/>
            <a:pathLst>
              <a:path h="6553094" w="8063091">
                <a:moveTo>
                  <a:pt x="8063092" y="0"/>
                </a:moveTo>
                <a:lnTo>
                  <a:pt x="0" y="0"/>
                </a:lnTo>
                <a:lnTo>
                  <a:pt x="0" y="6553094"/>
                </a:lnTo>
                <a:lnTo>
                  <a:pt x="8063092" y="6553094"/>
                </a:lnTo>
                <a:lnTo>
                  <a:pt x="8063092"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4213259" y="2727689"/>
            <a:ext cx="8938014" cy="7176252"/>
            <a:chOff x="0" y="0"/>
            <a:chExt cx="7467600" cy="5995670"/>
          </a:xfrm>
        </p:grpSpPr>
        <p:sp>
          <p:nvSpPr>
            <p:cNvPr name="Freeform 4" id="4"/>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5" id="5"/>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6" id="6"/>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7" id="7"/>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7754" t="0" r="-7754" b="0"/>
              </a:stretch>
            </a:blipFill>
          </p:spPr>
        </p:sp>
      </p:grpSp>
      <p:sp>
        <p:nvSpPr>
          <p:cNvPr name="TextBox 8" id="8"/>
          <p:cNvSpPr txBox="true"/>
          <p:nvPr/>
        </p:nvSpPr>
        <p:spPr>
          <a:xfrm rot="0">
            <a:off x="1804311" y="594088"/>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RÉALISATION</a:t>
            </a:r>
          </a:p>
        </p:txBody>
      </p:sp>
      <p:sp>
        <p:nvSpPr>
          <p:cNvPr name="TextBox 9" id="9"/>
          <p:cNvSpPr txBox="true"/>
          <p:nvPr/>
        </p:nvSpPr>
        <p:spPr>
          <a:xfrm rot="0">
            <a:off x="11267869" y="565512"/>
            <a:ext cx="3766807"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Outils</a:t>
            </a:r>
          </a:p>
        </p:txBody>
      </p:sp>
      <p:sp>
        <p:nvSpPr>
          <p:cNvPr name="TextBox 10" id="10"/>
          <p:cNvSpPr txBox="true"/>
          <p:nvPr/>
        </p:nvSpPr>
        <p:spPr>
          <a:xfrm rot="0">
            <a:off x="11267869" y="1251312"/>
            <a:ext cx="3025652"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Architecture</a:t>
            </a:r>
          </a:p>
        </p:txBody>
      </p:sp>
      <p:sp>
        <p:nvSpPr>
          <p:cNvPr name="TextBox 11" id="11"/>
          <p:cNvSpPr txBox="true"/>
          <p:nvPr/>
        </p:nvSpPr>
        <p:spPr>
          <a:xfrm rot="0">
            <a:off x="11316331" y="1937113"/>
            <a:ext cx="3173883" cy="552451"/>
          </a:xfrm>
          <a:prstGeom prst="rect">
            <a:avLst/>
          </a:prstGeom>
        </p:spPr>
        <p:txBody>
          <a:bodyPr anchor="t" rtlCol="false" tIns="0" lIns="0" bIns="0" rIns="0">
            <a:spAutoFit/>
          </a:bodyPr>
          <a:lstStyle/>
          <a:p>
            <a:pPr>
              <a:lnSpc>
                <a:spcPts val="4799"/>
              </a:lnSpc>
            </a:pPr>
            <a:r>
              <a:rPr lang="en-US" sz="2999">
                <a:solidFill>
                  <a:srgbClr val="000000"/>
                </a:solidFill>
                <a:latin typeface="Montserrat"/>
              </a:rPr>
              <a:t>Démonstrations</a:t>
            </a:r>
          </a:p>
        </p:txBody>
      </p:sp>
      <p:sp>
        <p:nvSpPr>
          <p:cNvPr name="TextBox 12" id="12"/>
          <p:cNvSpPr txBox="true"/>
          <p:nvPr/>
        </p:nvSpPr>
        <p:spPr>
          <a:xfrm rot="0">
            <a:off x="17247870" y="9351490"/>
            <a:ext cx="46482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28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190625"/>
            <a:ext cx="12230230"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PLAN</a:t>
            </a:r>
          </a:p>
        </p:txBody>
      </p:sp>
      <p:sp>
        <p:nvSpPr>
          <p:cNvPr name="Freeform 3" id="3"/>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590346" y="2729824"/>
            <a:ext cx="7180692" cy="7180692"/>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4073544" y="2729824"/>
            <a:ext cx="966397" cy="966397"/>
            <a:chOff x="0" y="0"/>
            <a:chExt cx="812800" cy="812800"/>
          </a:xfrm>
        </p:grpSpPr>
        <p:sp>
          <p:nvSpPr>
            <p:cNvPr name="Freeform 8" id="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0" id="10"/>
          <p:cNvGrpSpPr/>
          <p:nvPr/>
        </p:nvGrpSpPr>
        <p:grpSpPr>
          <a:xfrm rot="0">
            <a:off x="4073544" y="4180939"/>
            <a:ext cx="966397" cy="966397"/>
            <a:chOff x="0" y="0"/>
            <a:chExt cx="812800" cy="812800"/>
          </a:xfrm>
        </p:grpSpPr>
        <p:sp>
          <p:nvSpPr>
            <p:cNvPr name="Freeform 11" id="1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9F9F"/>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4073544" y="5730279"/>
            <a:ext cx="966397" cy="966397"/>
            <a:chOff x="0" y="0"/>
            <a:chExt cx="812800" cy="812800"/>
          </a:xfrm>
        </p:grpSpPr>
        <p:sp>
          <p:nvSpPr>
            <p:cNvPr name="Freeform 14" id="1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9F9F"/>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0">
            <a:off x="4073544" y="7279619"/>
            <a:ext cx="966397" cy="966397"/>
            <a:chOff x="0" y="0"/>
            <a:chExt cx="812800" cy="812800"/>
          </a:xfrm>
        </p:grpSpPr>
        <p:sp>
          <p:nvSpPr>
            <p:cNvPr name="Freeform 17" id="1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9F9F"/>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9" id="19"/>
          <p:cNvGrpSpPr/>
          <p:nvPr/>
        </p:nvGrpSpPr>
        <p:grpSpPr>
          <a:xfrm rot="0">
            <a:off x="4073544" y="8931815"/>
            <a:ext cx="966397" cy="966397"/>
            <a:chOff x="0" y="0"/>
            <a:chExt cx="812800" cy="812800"/>
          </a:xfrm>
        </p:grpSpPr>
        <p:sp>
          <p:nvSpPr>
            <p:cNvPr name="Freeform 20" id="2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9F9F"/>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TextBox 22" id="22"/>
          <p:cNvSpPr txBox="true"/>
          <p:nvPr/>
        </p:nvSpPr>
        <p:spPr>
          <a:xfrm rot="0">
            <a:off x="5746290" y="2699402"/>
            <a:ext cx="7708588" cy="647412"/>
          </a:xfrm>
          <a:prstGeom prst="rect">
            <a:avLst/>
          </a:prstGeom>
        </p:spPr>
        <p:txBody>
          <a:bodyPr anchor="t" rtlCol="false" tIns="0" lIns="0" bIns="0" rIns="0">
            <a:spAutoFit/>
          </a:bodyPr>
          <a:lstStyle/>
          <a:p>
            <a:pPr algn="just">
              <a:lnSpc>
                <a:spcPts val="5265"/>
              </a:lnSpc>
            </a:pPr>
            <a:r>
              <a:rPr lang="en-US" sz="3761">
                <a:solidFill>
                  <a:srgbClr val="004AAD"/>
                </a:solidFill>
                <a:latin typeface="Montserrat Classic"/>
              </a:rPr>
              <a:t>Introduction</a:t>
            </a:r>
          </a:p>
        </p:txBody>
      </p:sp>
      <p:sp>
        <p:nvSpPr>
          <p:cNvPr name="TextBox 23" id="23"/>
          <p:cNvSpPr txBox="true"/>
          <p:nvPr/>
        </p:nvSpPr>
        <p:spPr>
          <a:xfrm rot="0">
            <a:off x="5746290" y="4284103"/>
            <a:ext cx="7708588" cy="637887"/>
          </a:xfrm>
          <a:prstGeom prst="rect">
            <a:avLst/>
          </a:prstGeom>
        </p:spPr>
        <p:txBody>
          <a:bodyPr anchor="t" rtlCol="false" tIns="0" lIns="0" bIns="0" rIns="0">
            <a:spAutoFit/>
          </a:bodyPr>
          <a:lstStyle/>
          <a:p>
            <a:pPr>
              <a:lnSpc>
                <a:spcPts val="5265"/>
              </a:lnSpc>
            </a:pPr>
            <a:r>
              <a:rPr lang="en-US" sz="3761">
                <a:solidFill>
                  <a:srgbClr val="9F9F9F"/>
                </a:solidFill>
                <a:latin typeface="Montserrat"/>
              </a:rPr>
              <a:t>Capture des besoins</a:t>
            </a:r>
          </a:p>
        </p:txBody>
      </p:sp>
      <p:sp>
        <p:nvSpPr>
          <p:cNvPr name="TextBox 24" id="24"/>
          <p:cNvSpPr txBox="true"/>
          <p:nvPr/>
        </p:nvSpPr>
        <p:spPr>
          <a:xfrm rot="0">
            <a:off x="5746290" y="5861197"/>
            <a:ext cx="7708588" cy="637887"/>
          </a:xfrm>
          <a:prstGeom prst="rect">
            <a:avLst/>
          </a:prstGeom>
        </p:spPr>
        <p:txBody>
          <a:bodyPr anchor="t" rtlCol="false" tIns="0" lIns="0" bIns="0" rIns="0">
            <a:spAutoFit/>
          </a:bodyPr>
          <a:lstStyle/>
          <a:p>
            <a:pPr>
              <a:lnSpc>
                <a:spcPts val="5265"/>
              </a:lnSpc>
            </a:pPr>
            <a:r>
              <a:rPr lang="en-US" sz="3761">
                <a:solidFill>
                  <a:srgbClr val="9F9F9F"/>
                </a:solidFill>
                <a:latin typeface="Montserrat"/>
              </a:rPr>
              <a:t>Conception</a:t>
            </a:r>
          </a:p>
        </p:txBody>
      </p:sp>
      <p:sp>
        <p:nvSpPr>
          <p:cNvPr name="TextBox 25" id="25"/>
          <p:cNvSpPr txBox="true"/>
          <p:nvPr/>
        </p:nvSpPr>
        <p:spPr>
          <a:xfrm rot="0">
            <a:off x="5746290" y="7410536"/>
            <a:ext cx="7708588" cy="637887"/>
          </a:xfrm>
          <a:prstGeom prst="rect">
            <a:avLst/>
          </a:prstGeom>
        </p:spPr>
        <p:txBody>
          <a:bodyPr anchor="t" rtlCol="false" tIns="0" lIns="0" bIns="0" rIns="0">
            <a:spAutoFit/>
          </a:bodyPr>
          <a:lstStyle/>
          <a:p>
            <a:pPr>
              <a:lnSpc>
                <a:spcPts val="5265"/>
              </a:lnSpc>
            </a:pPr>
            <a:r>
              <a:rPr lang="en-US" sz="3761">
                <a:solidFill>
                  <a:srgbClr val="9F9F9F"/>
                </a:solidFill>
                <a:latin typeface="Montserrat"/>
              </a:rPr>
              <a:t>Realisations</a:t>
            </a:r>
          </a:p>
        </p:txBody>
      </p:sp>
      <p:sp>
        <p:nvSpPr>
          <p:cNvPr name="TextBox 26" id="26"/>
          <p:cNvSpPr txBox="true"/>
          <p:nvPr/>
        </p:nvSpPr>
        <p:spPr>
          <a:xfrm rot="0">
            <a:off x="5746290" y="9103612"/>
            <a:ext cx="7708588" cy="637887"/>
          </a:xfrm>
          <a:prstGeom prst="rect">
            <a:avLst/>
          </a:prstGeom>
        </p:spPr>
        <p:txBody>
          <a:bodyPr anchor="t" rtlCol="false" tIns="0" lIns="0" bIns="0" rIns="0">
            <a:spAutoFit/>
          </a:bodyPr>
          <a:lstStyle/>
          <a:p>
            <a:pPr>
              <a:lnSpc>
                <a:spcPts val="5265"/>
              </a:lnSpc>
            </a:pPr>
            <a:r>
              <a:rPr lang="en-US" sz="3761">
                <a:solidFill>
                  <a:srgbClr val="9F9F9F"/>
                </a:solidFill>
                <a:latin typeface="Montserrat"/>
              </a:rPr>
              <a:t>Conclusion et perspectives</a:t>
            </a:r>
          </a:p>
        </p:txBody>
      </p:sp>
      <p:sp>
        <p:nvSpPr>
          <p:cNvPr name="TextBox 27" id="27"/>
          <p:cNvSpPr txBox="true"/>
          <p:nvPr/>
        </p:nvSpPr>
        <p:spPr>
          <a:xfrm rot="0">
            <a:off x="17598282" y="9412885"/>
            <a:ext cx="22098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2</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100000">
            <a:off x="14496468" y="5672522"/>
            <a:ext cx="8063091" cy="6553094"/>
          </a:xfrm>
          <a:custGeom>
            <a:avLst/>
            <a:gdLst/>
            <a:ahLst/>
            <a:cxnLst/>
            <a:rect r="r" b="b" t="t" l="l"/>
            <a:pathLst>
              <a:path h="6553094" w="8063091">
                <a:moveTo>
                  <a:pt x="8063092" y="0"/>
                </a:moveTo>
                <a:lnTo>
                  <a:pt x="0" y="0"/>
                </a:lnTo>
                <a:lnTo>
                  <a:pt x="0" y="6553094"/>
                </a:lnTo>
                <a:lnTo>
                  <a:pt x="8063092" y="6553094"/>
                </a:lnTo>
                <a:lnTo>
                  <a:pt x="8063092"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4213259" y="2727689"/>
            <a:ext cx="8938014" cy="7176252"/>
            <a:chOff x="0" y="0"/>
            <a:chExt cx="7467600" cy="5995670"/>
          </a:xfrm>
        </p:grpSpPr>
        <p:sp>
          <p:nvSpPr>
            <p:cNvPr name="Freeform 4" id="4"/>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5" id="5"/>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6" id="6"/>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7" id="7"/>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8398" t="0" r="-8398" b="0"/>
              </a:stretch>
            </a:blipFill>
          </p:spPr>
        </p:sp>
      </p:grpSp>
      <p:sp>
        <p:nvSpPr>
          <p:cNvPr name="TextBox 8" id="8"/>
          <p:cNvSpPr txBox="true"/>
          <p:nvPr/>
        </p:nvSpPr>
        <p:spPr>
          <a:xfrm rot="0">
            <a:off x="1804311" y="594088"/>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RÉALISATION</a:t>
            </a:r>
          </a:p>
        </p:txBody>
      </p:sp>
      <p:sp>
        <p:nvSpPr>
          <p:cNvPr name="TextBox 9" id="9"/>
          <p:cNvSpPr txBox="true"/>
          <p:nvPr/>
        </p:nvSpPr>
        <p:spPr>
          <a:xfrm rot="0">
            <a:off x="11267869" y="565512"/>
            <a:ext cx="3766807"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Outils</a:t>
            </a:r>
          </a:p>
        </p:txBody>
      </p:sp>
      <p:sp>
        <p:nvSpPr>
          <p:cNvPr name="TextBox 10" id="10"/>
          <p:cNvSpPr txBox="true"/>
          <p:nvPr/>
        </p:nvSpPr>
        <p:spPr>
          <a:xfrm rot="0">
            <a:off x="11267869" y="1251312"/>
            <a:ext cx="3025652"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Architecture</a:t>
            </a:r>
          </a:p>
        </p:txBody>
      </p:sp>
      <p:sp>
        <p:nvSpPr>
          <p:cNvPr name="TextBox 11" id="11"/>
          <p:cNvSpPr txBox="true"/>
          <p:nvPr/>
        </p:nvSpPr>
        <p:spPr>
          <a:xfrm rot="0">
            <a:off x="11316331" y="1937113"/>
            <a:ext cx="3173883" cy="552451"/>
          </a:xfrm>
          <a:prstGeom prst="rect">
            <a:avLst/>
          </a:prstGeom>
        </p:spPr>
        <p:txBody>
          <a:bodyPr anchor="t" rtlCol="false" tIns="0" lIns="0" bIns="0" rIns="0">
            <a:spAutoFit/>
          </a:bodyPr>
          <a:lstStyle/>
          <a:p>
            <a:pPr>
              <a:lnSpc>
                <a:spcPts val="4799"/>
              </a:lnSpc>
            </a:pPr>
            <a:r>
              <a:rPr lang="en-US" sz="2999">
                <a:solidFill>
                  <a:srgbClr val="000000"/>
                </a:solidFill>
                <a:latin typeface="Montserrat"/>
              </a:rPr>
              <a:t>Démonstrations</a:t>
            </a:r>
          </a:p>
        </p:txBody>
      </p:sp>
      <p:sp>
        <p:nvSpPr>
          <p:cNvPr name="TextBox 12" id="12"/>
          <p:cNvSpPr txBox="true"/>
          <p:nvPr/>
        </p:nvSpPr>
        <p:spPr>
          <a:xfrm rot="0">
            <a:off x="17480172" y="8929687"/>
            <a:ext cx="45720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29</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100000">
            <a:off x="14496468" y="5672522"/>
            <a:ext cx="8063091" cy="6553094"/>
          </a:xfrm>
          <a:custGeom>
            <a:avLst/>
            <a:gdLst/>
            <a:ahLst/>
            <a:cxnLst/>
            <a:rect r="r" b="b" t="t" l="l"/>
            <a:pathLst>
              <a:path h="6553094" w="8063091">
                <a:moveTo>
                  <a:pt x="8063092" y="0"/>
                </a:moveTo>
                <a:lnTo>
                  <a:pt x="0" y="0"/>
                </a:lnTo>
                <a:lnTo>
                  <a:pt x="0" y="6553094"/>
                </a:lnTo>
                <a:lnTo>
                  <a:pt x="8063092" y="6553094"/>
                </a:lnTo>
                <a:lnTo>
                  <a:pt x="8063092"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4213259" y="2727689"/>
            <a:ext cx="8938014" cy="7176252"/>
            <a:chOff x="0" y="0"/>
            <a:chExt cx="7467600" cy="5995670"/>
          </a:xfrm>
        </p:grpSpPr>
        <p:sp>
          <p:nvSpPr>
            <p:cNvPr name="Freeform 4" id="4"/>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5" id="5"/>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6" id="6"/>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7" id="7"/>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7928" t="0" r="-7928" b="0"/>
              </a:stretch>
            </a:blipFill>
          </p:spPr>
        </p:sp>
      </p:grpSp>
      <p:sp>
        <p:nvSpPr>
          <p:cNvPr name="TextBox 8" id="8"/>
          <p:cNvSpPr txBox="true"/>
          <p:nvPr/>
        </p:nvSpPr>
        <p:spPr>
          <a:xfrm rot="0">
            <a:off x="1804311" y="594088"/>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RÉALISATION</a:t>
            </a:r>
          </a:p>
        </p:txBody>
      </p:sp>
      <p:sp>
        <p:nvSpPr>
          <p:cNvPr name="TextBox 9" id="9"/>
          <p:cNvSpPr txBox="true"/>
          <p:nvPr/>
        </p:nvSpPr>
        <p:spPr>
          <a:xfrm rot="0">
            <a:off x="11267869" y="565512"/>
            <a:ext cx="3766807"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Outils</a:t>
            </a:r>
          </a:p>
        </p:txBody>
      </p:sp>
      <p:sp>
        <p:nvSpPr>
          <p:cNvPr name="TextBox 10" id="10"/>
          <p:cNvSpPr txBox="true"/>
          <p:nvPr/>
        </p:nvSpPr>
        <p:spPr>
          <a:xfrm rot="0">
            <a:off x="11267869" y="1251312"/>
            <a:ext cx="3025652"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Architecture</a:t>
            </a:r>
          </a:p>
        </p:txBody>
      </p:sp>
      <p:sp>
        <p:nvSpPr>
          <p:cNvPr name="TextBox 11" id="11"/>
          <p:cNvSpPr txBox="true"/>
          <p:nvPr/>
        </p:nvSpPr>
        <p:spPr>
          <a:xfrm rot="0">
            <a:off x="11316331" y="1937113"/>
            <a:ext cx="3173883" cy="552451"/>
          </a:xfrm>
          <a:prstGeom prst="rect">
            <a:avLst/>
          </a:prstGeom>
        </p:spPr>
        <p:txBody>
          <a:bodyPr anchor="t" rtlCol="false" tIns="0" lIns="0" bIns="0" rIns="0">
            <a:spAutoFit/>
          </a:bodyPr>
          <a:lstStyle/>
          <a:p>
            <a:pPr>
              <a:lnSpc>
                <a:spcPts val="4799"/>
              </a:lnSpc>
            </a:pPr>
            <a:r>
              <a:rPr lang="en-US" sz="2999">
                <a:solidFill>
                  <a:srgbClr val="000000"/>
                </a:solidFill>
                <a:latin typeface="Montserrat"/>
              </a:rPr>
              <a:t>Démonstrations</a:t>
            </a:r>
          </a:p>
        </p:txBody>
      </p:sp>
      <p:sp>
        <p:nvSpPr>
          <p:cNvPr name="TextBox 12" id="12"/>
          <p:cNvSpPr txBox="true"/>
          <p:nvPr/>
        </p:nvSpPr>
        <p:spPr>
          <a:xfrm rot="0">
            <a:off x="17244060" y="9351490"/>
            <a:ext cx="47244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30</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100000">
            <a:off x="14496468" y="5672522"/>
            <a:ext cx="8063091" cy="6553094"/>
          </a:xfrm>
          <a:custGeom>
            <a:avLst/>
            <a:gdLst/>
            <a:ahLst/>
            <a:cxnLst/>
            <a:rect r="r" b="b" t="t" l="l"/>
            <a:pathLst>
              <a:path h="6553094" w="8063091">
                <a:moveTo>
                  <a:pt x="8063092" y="0"/>
                </a:moveTo>
                <a:lnTo>
                  <a:pt x="0" y="0"/>
                </a:lnTo>
                <a:lnTo>
                  <a:pt x="0" y="6553094"/>
                </a:lnTo>
                <a:lnTo>
                  <a:pt x="8063092" y="6553094"/>
                </a:lnTo>
                <a:lnTo>
                  <a:pt x="8063092"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4213259" y="2727689"/>
            <a:ext cx="8938014" cy="7176252"/>
            <a:chOff x="0" y="0"/>
            <a:chExt cx="7467600" cy="5995670"/>
          </a:xfrm>
        </p:grpSpPr>
        <p:sp>
          <p:nvSpPr>
            <p:cNvPr name="Freeform 4" id="4"/>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5" id="5"/>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6" id="6"/>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7" id="7"/>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8221" t="0" r="-8221" b="0"/>
              </a:stretch>
            </a:blipFill>
          </p:spPr>
        </p:sp>
      </p:grpSp>
      <p:sp>
        <p:nvSpPr>
          <p:cNvPr name="TextBox 8" id="8"/>
          <p:cNvSpPr txBox="true"/>
          <p:nvPr/>
        </p:nvSpPr>
        <p:spPr>
          <a:xfrm rot="0">
            <a:off x="1804311" y="594088"/>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RÉALISATION</a:t>
            </a:r>
          </a:p>
        </p:txBody>
      </p:sp>
      <p:sp>
        <p:nvSpPr>
          <p:cNvPr name="TextBox 9" id="9"/>
          <p:cNvSpPr txBox="true"/>
          <p:nvPr/>
        </p:nvSpPr>
        <p:spPr>
          <a:xfrm rot="0">
            <a:off x="11267869" y="565512"/>
            <a:ext cx="3766807"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Outils</a:t>
            </a:r>
          </a:p>
        </p:txBody>
      </p:sp>
      <p:sp>
        <p:nvSpPr>
          <p:cNvPr name="TextBox 10" id="10"/>
          <p:cNvSpPr txBox="true"/>
          <p:nvPr/>
        </p:nvSpPr>
        <p:spPr>
          <a:xfrm rot="0">
            <a:off x="11267869" y="1251312"/>
            <a:ext cx="3025652"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Architecture</a:t>
            </a:r>
          </a:p>
        </p:txBody>
      </p:sp>
      <p:sp>
        <p:nvSpPr>
          <p:cNvPr name="TextBox 11" id="11"/>
          <p:cNvSpPr txBox="true"/>
          <p:nvPr/>
        </p:nvSpPr>
        <p:spPr>
          <a:xfrm rot="0">
            <a:off x="11316331" y="1937113"/>
            <a:ext cx="3173883" cy="552451"/>
          </a:xfrm>
          <a:prstGeom prst="rect">
            <a:avLst/>
          </a:prstGeom>
        </p:spPr>
        <p:txBody>
          <a:bodyPr anchor="t" rtlCol="false" tIns="0" lIns="0" bIns="0" rIns="0">
            <a:spAutoFit/>
          </a:bodyPr>
          <a:lstStyle/>
          <a:p>
            <a:pPr>
              <a:lnSpc>
                <a:spcPts val="4799"/>
              </a:lnSpc>
            </a:pPr>
            <a:r>
              <a:rPr lang="en-US" sz="2999">
                <a:solidFill>
                  <a:srgbClr val="000000"/>
                </a:solidFill>
                <a:latin typeface="Montserrat"/>
              </a:rPr>
              <a:t>Démonstrations</a:t>
            </a:r>
          </a:p>
        </p:txBody>
      </p:sp>
      <p:sp>
        <p:nvSpPr>
          <p:cNvPr name="TextBox 12" id="12"/>
          <p:cNvSpPr txBox="true"/>
          <p:nvPr/>
        </p:nvSpPr>
        <p:spPr>
          <a:xfrm rot="0">
            <a:off x="17297400" y="9351490"/>
            <a:ext cx="36576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31</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100000">
            <a:off x="14496468" y="5672522"/>
            <a:ext cx="8063091" cy="6553094"/>
          </a:xfrm>
          <a:custGeom>
            <a:avLst/>
            <a:gdLst/>
            <a:ahLst/>
            <a:cxnLst/>
            <a:rect r="r" b="b" t="t" l="l"/>
            <a:pathLst>
              <a:path h="6553094" w="8063091">
                <a:moveTo>
                  <a:pt x="8063092" y="0"/>
                </a:moveTo>
                <a:lnTo>
                  <a:pt x="0" y="0"/>
                </a:lnTo>
                <a:lnTo>
                  <a:pt x="0" y="6553094"/>
                </a:lnTo>
                <a:lnTo>
                  <a:pt x="8063092" y="6553094"/>
                </a:lnTo>
                <a:lnTo>
                  <a:pt x="8063092"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4213259" y="2727689"/>
            <a:ext cx="8938014" cy="7176252"/>
            <a:chOff x="0" y="0"/>
            <a:chExt cx="7467600" cy="5995670"/>
          </a:xfrm>
        </p:grpSpPr>
        <p:sp>
          <p:nvSpPr>
            <p:cNvPr name="Freeform 4" id="4"/>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5" id="5"/>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6" id="6"/>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7" id="7"/>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8178" t="0" r="-8178" b="0"/>
              </a:stretch>
            </a:blipFill>
          </p:spPr>
        </p:sp>
      </p:grpSp>
      <p:sp>
        <p:nvSpPr>
          <p:cNvPr name="TextBox 8" id="8"/>
          <p:cNvSpPr txBox="true"/>
          <p:nvPr/>
        </p:nvSpPr>
        <p:spPr>
          <a:xfrm rot="0">
            <a:off x="1804311" y="594088"/>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RÉALISATION</a:t>
            </a:r>
          </a:p>
        </p:txBody>
      </p:sp>
      <p:sp>
        <p:nvSpPr>
          <p:cNvPr name="TextBox 9" id="9"/>
          <p:cNvSpPr txBox="true"/>
          <p:nvPr/>
        </p:nvSpPr>
        <p:spPr>
          <a:xfrm rot="0">
            <a:off x="11267869" y="565512"/>
            <a:ext cx="3766807"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Outils</a:t>
            </a:r>
          </a:p>
        </p:txBody>
      </p:sp>
      <p:sp>
        <p:nvSpPr>
          <p:cNvPr name="TextBox 10" id="10"/>
          <p:cNvSpPr txBox="true"/>
          <p:nvPr/>
        </p:nvSpPr>
        <p:spPr>
          <a:xfrm rot="0">
            <a:off x="11267869" y="1251312"/>
            <a:ext cx="3025652"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Architecture</a:t>
            </a:r>
          </a:p>
        </p:txBody>
      </p:sp>
      <p:sp>
        <p:nvSpPr>
          <p:cNvPr name="TextBox 11" id="11"/>
          <p:cNvSpPr txBox="true"/>
          <p:nvPr/>
        </p:nvSpPr>
        <p:spPr>
          <a:xfrm rot="0">
            <a:off x="11316331" y="1937113"/>
            <a:ext cx="3173883" cy="552451"/>
          </a:xfrm>
          <a:prstGeom prst="rect">
            <a:avLst/>
          </a:prstGeom>
        </p:spPr>
        <p:txBody>
          <a:bodyPr anchor="t" rtlCol="false" tIns="0" lIns="0" bIns="0" rIns="0">
            <a:spAutoFit/>
          </a:bodyPr>
          <a:lstStyle/>
          <a:p>
            <a:pPr>
              <a:lnSpc>
                <a:spcPts val="4799"/>
              </a:lnSpc>
            </a:pPr>
            <a:r>
              <a:rPr lang="en-US" sz="2999">
                <a:solidFill>
                  <a:srgbClr val="000000"/>
                </a:solidFill>
                <a:latin typeface="Montserrat"/>
              </a:rPr>
              <a:t>Démonstrations</a:t>
            </a:r>
          </a:p>
        </p:txBody>
      </p:sp>
      <p:sp>
        <p:nvSpPr>
          <p:cNvPr name="TextBox 12" id="12"/>
          <p:cNvSpPr txBox="true"/>
          <p:nvPr/>
        </p:nvSpPr>
        <p:spPr>
          <a:xfrm rot="0">
            <a:off x="17557614" y="9351490"/>
            <a:ext cx="44196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32</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190625"/>
            <a:ext cx="12230230"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PLAN</a:t>
            </a:r>
          </a:p>
        </p:txBody>
      </p:sp>
      <p:sp>
        <p:nvSpPr>
          <p:cNvPr name="Freeform 3" id="3"/>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590346" y="2729824"/>
            <a:ext cx="7180692" cy="7180692"/>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4073544" y="2729824"/>
            <a:ext cx="966397" cy="966397"/>
            <a:chOff x="0" y="0"/>
            <a:chExt cx="812800" cy="812800"/>
          </a:xfrm>
        </p:grpSpPr>
        <p:sp>
          <p:nvSpPr>
            <p:cNvPr name="Freeform 8" id="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9F9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0" id="10"/>
          <p:cNvGrpSpPr/>
          <p:nvPr/>
        </p:nvGrpSpPr>
        <p:grpSpPr>
          <a:xfrm rot="0">
            <a:off x="4073544" y="4180939"/>
            <a:ext cx="966397" cy="966397"/>
            <a:chOff x="0" y="0"/>
            <a:chExt cx="812800" cy="812800"/>
          </a:xfrm>
        </p:grpSpPr>
        <p:sp>
          <p:nvSpPr>
            <p:cNvPr name="Freeform 11" id="1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9F9F"/>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4073544" y="5730279"/>
            <a:ext cx="966397" cy="966397"/>
            <a:chOff x="0" y="0"/>
            <a:chExt cx="812800" cy="812800"/>
          </a:xfrm>
        </p:grpSpPr>
        <p:sp>
          <p:nvSpPr>
            <p:cNvPr name="Freeform 14" id="1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9F9F"/>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0">
            <a:off x="4073544" y="7279619"/>
            <a:ext cx="966397" cy="966397"/>
            <a:chOff x="0" y="0"/>
            <a:chExt cx="812800" cy="812800"/>
          </a:xfrm>
        </p:grpSpPr>
        <p:sp>
          <p:nvSpPr>
            <p:cNvPr name="Freeform 17" id="1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9F9F"/>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9" id="19"/>
          <p:cNvGrpSpPr/>
          <p:nvPr/>
        </p:nvGrpSpPr>
        <p:grpSpPr>
          <a:xfrm rot="0">
            <a:off x="4073544" y="8931815"/>
            <a:ext cx="966397" cy="966397"/>
            <a:chOff x="0" y="0"/>
            <a:chExt cx="812800" cy="812800"/>
          </a:xfrm>
        </p:grpSpPr>
        <p:sp>
          <p:nvSpPr>
            <p:cNvPr name="Freeform 20" id="2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TextBox 22" id="22"/>
          <p:cNvSpPr txBox="true"/>
          <p:nvPr/>
        </p:nvSpPr>
        <p:spPr>
          <a:xfrm rot="0">
            <a:off x="5746290" y="2708927"/>
            <a:ext cx="7708588" cy="637887"/>
          </a:xfrm>
          <a:prstGeom prst="rect">
            <a:avLst/>
          </a:prstGeom>
        </p:spPr>
        <p:txBody>
          <a:bodyPr anchor="t" rtlCol="false" tIns="0" lIns="0" bIns="0" rIns="0">
            <a:spAutoFit/>
          </a:bodyPr>
          <a:lstStyle/>
          <a:p>
            <a:pPr algn="just">
              <a:lnSpc>
                <a:spcPts val="5265"/>
              </a:lnSpc>
            </a:pPr>
            <a:r>
              <a:rPr lang="en-US" sz="3761">
                <a:solidFill>
                  <a:srgbClr val="9F9F9F"/>
                </a:solidFill>
                <a:latin typeface="Montserrat"/>
              </a:rPr>
              <a:t>Introduction</a:t>
            </a:r>
          </a:p>
        </p:txBody>
      </p:sp>
      <p:sp>
        <p:nvSpPr>
          <p:cNvPr name="TextBox 23" id="23"/>
          <p:cNvSpPr txBox="true"/>
          <p:nvPr/>
        </p:nvSpPr>
        <p:spPr>
          <a:xfrm rot="0">
            <a:off x="5746290" y="4284103"/>
            <a:ext cx="7708588" cy="637887"/>
          </a:xfrm>
          <a:prstGeom prst="rect">
            <a:avLst/>
          </a:prstGeom>
        </p:spPr>
        <p:txBody>
          <a:bodyPr anchor="t" rtlCol="false" tIns="0" lIns="0" bIns="0" rIns="0">
            <a:spAutoFit/>
          </a:bodyPr>
          <a:lstStyle/>
          <a:p>
            <a:pPr>
              <a:lnSpc>
                <a:spcPts val="5265"/>
              </a:lnSpc>
            </a:pPr>
            <a:r>
              <a:rPr lang="en-US" sz="3761">
                <a:solidFill>
                  <a:srgbClr val="9F9F9F"/>
                </a:solidFill>
                <a:latin typeface="Montserrat"/>
              </a:rPr>
              <a:t>Capture des besoins</a:t>
            </a:r>
          </a:p>
        </p:txBody>
      </p:sp>
      <p:sp>
        <p:nvSpPr>
          <p:cNvPr name="TextBox 24" id="24"/>
          <p:cNvSpPr txBox="true"/>
          <p:nvPr/>
        </p:nvSpPr>
        <p:spPr>
          <a:xfrm rot="0">
            <a:off x="5746290" y="5861197"/>
            <a:ext cx="7708588" cy="637887"/>
          </a:xfrm>
          <a:prstGeom prst="rect">
            <a:avLst/>
          </a:prstGeom>
        </p:spPr>
        <p:txBody>
          <a:bodyPr anchor="t" rtlCol="false" tIns="0" lIns="0" bIns="0" rIns="0">
            <a:spAutoFit/>
          </a:bodyPr>
          <a:lstStyle/>
          <a:p>
            <a:pPr>
              <a:lnSpc>
                <a:spcPts val="5265"/>
              </a:lnSpc>
            </a:pPr>
            <a:r>
              <a:rPr lang="en-US" sz="3761">
                <a:solidFill>
                  <a:srgbClr val="9F9F9F"/>
                </a:solidFill>
                <a:latin typeface="Montserrat"/>
              </a:rPr>
              <a:t>Conception</a:t>
            </a:r>
          </a:p>
        </p:txBody>
      </p:sp>
      <p:sp>
        <p:nvSpPr>
          <p:cNvPr name="TextBox 25" id="25"/>
          <p:cNvSpPr txBox="true"/>
          <p:nvPr/>
        </p:nvSpPr>
        <p:spPr>
          <a:xfrm rot="0">
            <a:off x="5746290" y="7410536"/>
            <a:ext cx="7708588" cy="637887"/>
          </a:xfrm>
          <a:prstGeom prst="rect">
            <a:avLst/>
          </a:prstGeom>
        </p:spPr>
        <p:txBody>
          <a:bodyPr anchor="t" rtlCol="false" tIns="0" lIns="0" bIns="0" rIns="0">
            <a:spAutoFit/>
          </a:bodyPr>
          <a:lstStyle/>
          <a:p>
            <a:pPr>
              <a:lnSpc>
                <a:spcPts val="5265"/>
              </a:lnSpc>
            </a:pPr>
            <a:r>
              <a:rPr lang="en-US" sz="3761">
                <a:solidFill>
                  <a:srgbClr val="9F9F9F"/>
                </a:solidFill>
                <a:latin typeface="Montserrat"/>
              </a:rPr>
              <a:t>Realisations</a:t>
            </a:r>
          </a:p>
        </p:txBody>
      </p:sp>
      <p:sp>
        <p:nvSpPr>
          <p:cNvPr name="TextBox 26" id="26"/>
          <p:cNvSpPr txBox="true"/>
          <p:nvPr/>
        </p:nvSpPr>
        <p:spPr>
          <a:xfrm rot="0">
            <a:off x="5746290" y="9094087"/>
            <a:ext cx="7708588" cy="647412"/>
          </a:xfrm>
          <a:prstGeom prst="rect">
            <a:avLst/>
          </a:prstGeom>
        </p:spPr>
        <p:txBody>
          <a:bodyPr anchor="t" rtlCol="false" tIns="0" lIns="0" bIns="0" rIns="0">
            <a:spAutoFit/>
          </a:bodyPr>
          <a:lstStyle/>
          <a:p>
            <a:pPr>
              <a:lnSpc>
                <a:spcPts val="5265"/>
              </a:lnSpc>
            </a:pPr>
            <a:r>
              <a:rPr lang="en-US" sz="3761">
                <a:solidFill>
                  <a:srgbClr val="004AAD"/>
                </a:solidFill>
                <a:latin typeface="Montserrat Classic Bold"/>
              </a:rPr>
              <a:t>Conclusion et perspectives</a:t>
            </a:r>
          </a:p>
        </p:txBody>
      </p:sp>
      <p:sp>
        <p:nvSpPr>
          <p:cNvPr name="TextBox 27" id="27"/>
          <p:cNvSpPr txBox="true"/>
          <p:nvPr/>
        </p:nvSpPr>
        <p:spPr>
          <a:xfrm rot="0">
            <a:off x="17417971" y="9412885"/>
            <a:ext cx="44196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33</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377721">
            <a:off x="10247094" y="5471403"/>
            <a:ext cx="1435127" cy="654777"/>
          </a:xfrm>
          <a:custGeom>
            <a:avLst/>
            <a:gdLst/>
            <a:ahLst/>
            <a:cxnLst/>
            <a:rect r="r" b="b" t="t" l="l"/>
            <a:pathLst>
              <a:path h="654777" w="1435127">
                <a:moveTo>
                  <a:pt x="0" y="0"/>
                </a:moveTo>
                <a:lnTo>
                  <a:pt x="1435128" y="0"/>
                </a:lnTo>
                <a:lnTo>
                  <a:pt x="1435128" y="654777"/>
                </a:lnTo>
                <a:lnTo>
                  <a:pt x="0" y="6547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663966">
            <a:off x="5579731" y="5492871"/>
            <a:ext cx="1460145" cy="666191"/>
          </a:xfrm>
          <a:custGeom>
            <a:avLst/>
            <a:gdLst/>
            <a:ahLst/>
            <a:cxnLst/>
            <a:rect r="r" b="b" t="t" l="l"/>
            <a:pathLst>
              <a:path h="666191" w="1460145">
                <a:moveTo>
                  <a:pt x="0" y="0"/>
                </a:moveTo>
                <a:lnTo>
                  <a:pt x="1460146" y="0"/>
                </a:lnTo>
                <a:lnTo>
                  <a:pt x="1460146" y="666191"/>
                </a:lnTo>
                <a:lnTo>
                  <a:pt x="0" y="6661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591931">
            <a:off x="8115004" y="6752258"/>
            <a:ext cx="962990" cy="439364"/>
          </a:xfrm>
          <a:custGeom>
            <a:avLst/>
            <a:gdLst/>
            <a:ahLst/>
            <a:cxnLst/>
            <a:rect r="r" b="b" t="t" l="l"/>
            <a:pathLst>
              <a:path h="439364" w="962990">
                <a:moveTo>
                  <a:pt x="0" y="0"/>
                </a:moveTo>
                <a:lnTo>
                  <a:pt x="962990" y="0"/>
                </a:lnTo>
                <a:lnTo>
                  <a:pt x="962990" y="439364"/>
                </a:lnTo>
                <a:lnTo>
                  <a:pt x="0" y="4393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052482" y="3217828"/>
            <a:ext cx="3115713" cy="3115713"/>
          </a:xfrm>
          <a:custGeom>
            <a:avLst/>
            <a:gdLst/>
            <a:ahLst/>
            <a:cxnLst/>
            <a:rect r="r" b="b" t="t" l="l"/>
            <a:pathLst>
              <a:path h="3115713" w="3115713">
                <a:moveTo>
                  <a:pt x="0" y="0"/>
                </a:moveTo>
                <a:lnTo>
                  <a:pt x="3115713" y="0"/>
                </a:lnTo>
                <a:lnTo>
                  <a:pt x="3115713" y="3115712"/>
                </a:lnTo>
                <a:lnTo>
                  <a:pt x="0" y="3115712"/>
                </a:lnTo>
                <a:lnTo>
                  <a:pt x="0" y="0"/>
                </a:lnTo>
                <a:close/>
              </a:path>
            </a:pathLst>
          </a:custGeom>
          <a:blipFill>
            <a:blip r:embed="rId7"/>
            <a:stretch>
              <a:fillRect l="0" t="0" r="0" b="0"/>
            </a:stretch>
          </a:blipFill>
        </p:spPr>
      </p:sp>
      <p:sp>
        <p:nvSpPr>
          <p:cNvPr name="Freeform 7" id="7"/>
          <p:cNvSpPr/>
          <p:nvPr/>
        </p:nvSpPr>
        <p:spPr>
          <a:xfrm flipH="false" flipV="false" rot="0">
            <a:off x="11713794" y="4508375"/>
            <a:ext cx="2115958" cy="2115958"/>
          </a:xfrm>
          <a:custGeom>
            <a:avLst/>
            <a:gdLst/>
            <a:ahLst/>
            <a:cxnLst/>
            <a:rect r="r" b="b" t="t" l="l"/>
            <a:pathLst>
              <a:path h="2115958" w="2115958">
                <a:moveTo>
                  <a:pt x="0" y="0"/>
                </a:moveTo>
                <a:lnTo>
                  <a:pt x="2115958" y="0"/>
                </a:lnTo>
                <a:lnTo>
                  <a:pt x="2115958" y="2115957"/>
                </a:lnTo>
                <a:lnTo>
                  <a:pt x="0" y="2115957"/>
                </a:lnTo>
                <a:lnTo>
                  <a:pt x="0" y="0"/>
                </a:lnTo>
                <a:close/>
              </a:path>
            </a:pathLst>
          </a:custGeom>
          <a:blipFill>
            <a:blip r:embed="rId8"/>
            <a:stretch>
              <a:fillRect l="0" t="0" r="0" b="0"/>
            </a:stretch>
          </a:blipFill>
        </p:spPr>
      </p:sp>
      <p:sp>
        <p:nvSpPr>
          <p:cNvPr name="Freeform 8" id="8"/>
          <p:cNvSpPr/>
          <p:nvPr/>
        </p:nvSpPr>
        <p:spPr>
          <a:xfrm flipH="false" flipV="false" rot="0">
            <a:off x="7699820" y="7267079"/>
            <a:ext cx="1793357" cy="1793357"/>
          </a:xfrm>
          <a:custGeom>
            <a:avLst/>
            <a:gdLst/>
            <a:ahLst/>
            <a:cxnLst/>
            <a:rect r="r" b="b" t="t" l="l"/>
            <a:pathLst>
              <a:path h="1793357" w="1793357">
                <a:moveTo>
                  <a:pt x="0" y="0"/>
                </a:moveTo>
                <a:lnTo>
                  <a:pt x="1793357" y="0"/>
                </a:lnTo>
                <a:lnTo>
                  <a:pt x="1793357" y="1793357"/>
                </a:lnTo>
                <a:lnTo>
                  <a:pt x="0" y="1793357"/>
                </a:lnTo>
                <a:lnTo>
                  <a:pt x="0" y="0"/>
                </a:lnTo>
                <a:close/>
              </a:path>
            </a:pathLst>
          </a:custGeom>
          <a:blipFill>
            <a:blip r:embed="rId9"/>
            <a:stretch>
              <a:fillRect l="0" t="0" r="0" b="0"/>
            </a:stretch>
          </a:blipFill>
        </p:spPr>
      </p:sp>
      <p:sp>
        <p:nvSpPr>
          <p:cNvPr name="Freeform 9" id="9"/>
          <p:cNvSpPr/>
          <p:nvPr/>
        </p:nvSpPr>
        <p:spPr>
          <a:xfrm flipH="false" flipV="false" rot="0">
            <a:off x="3120136" y="4870510"/>
            <a:ext cx="1910912" cy="1910912"/>
          </a:xfrm>
          <a:custGeom>
            <a:avLst/>
            <a:gdLst/>
            <a:ahLst/>
            <a:cxnLst/>
            <a:rect r="r" b="b" t="t" l="l"/>
            <a:pathLst>
              <a:path h="1910912" w="1910912">
                <a:moveTo>
                  <a:pt x="0" y="0"/>
                </a:moveTo>
                <a:lnTo>
                  <a:pt x="1910913" y="0"/>
                </a:lnTo>
                <a:lnTo>
                  <a:pt x="1910913" y="1910913"/>
                </a:lnTo>
                <a:lnTo>
                  <a:pt x="0" y="1910913"/>
                </a:lnTo>
                <a:lnTo>
                  <a:pt x="0" y="0"/>
                </a:lnTo>
                <a:close/>
              </a:path>
            </a:pathLst>
          </a:custGeom>
          <a:blipFill>
            <a:blip r:embed="rId10"/>
            <a:stretch>
              <a:fillRect l="0" t="0" r="0" b="0"/>
            </a:stretch>
          </a:blipFill>
        </p:spPr>
      </p:sp>
      <p:sp>
        <p:nvSpPr>
          <p:cNvPr name="TextBox 10" id="10"/>
          <p:cNvSpPr txBox="true"/>
          <p:nvPr/>
        </p:nvSpPr>
        <p:spPr>
          <a:xfrm rot="0">
            <a:off x="449807" y="574361"/>
            <a:ext cx="12331712" cy="2352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CONCLUSION ET PERSPECTIVES</a:t>
            </a:r>
          </a:p>
        </p:txBody>
      </p:sp>
      <p:sp>
        <p:nvSpPr>
          <p:cNvPr name="TextBox 11" id="11"/>
          <p:cNvSpPr txBox="true"/>
          <p:nvPr/>
        </p:nvSpPr>
        <p:spPr>
          <a:xfrm rot="0">
            <a:off x="10492258" y="1341123"/>
            <a:ext cx="4578521"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Apports</a:t>
            </a:r>
          </a:p>
        </p:txBody>
      </p:sp>
      <p:sp>
        <p:nvSpPr>
          <p:cNvPr name="TextBox 12" id="12"/>
          <p:cNvSpPr txBox="true"/>
          <p:nvPr/>
        </p:nvSpPr>
        <p:spPr>
          <a:xfrm rot="0">
            <a:off x="10492258" y="2026923"/>
            <a:ext cx="4923009"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a:rPr>
              <a:t>Perpectives</a:t>
            </a:r>
          </a:p>
        </p:txBody>
      </p:sp>
      <p:sp>
        <p:nvSpPr>
          <p:cNvPr name="TextBox 13" id="13"/>
          <p:cNvSpPr txBox="true"/>
          <p:nvPr/>
        </p:nvSpPr>
        <p:spPr>
          <a:xfrm rot="0">
            <a:off x="812210" y="7197987"/>
            <a:ext cx="6240272" cy="1373504"/>
          </a:xfrm>
          <a:prstGeom prst="rect">
            <a:avLst/>
          </a:prstGeom>
        </p:spPr>
        <p:txBody>
          <a:bodyPr anchor="t" rtlCol="false" tIns="0" lIns="0" bIns="0" rIns="0">
            <a:spAutoFit/>
          </a:bodyPr>
          <a:lstStyle/>
          <a:p>
            <a:pPr algn="ctr">
              <a:lnSpc>
                <a:spcPts val="2159"/>
              </a:lnSpc>
            </a:pPr>
            <a:r>
              <a:rPr lang="en-US" sz="2999">
                <a:solidFill>
                  <a:srgbClr val="101010"/>
                </a:solidFill>
                <a:latin typeface="Montserrat Bold"/>
              </a:rPr>
              <a:t>Apprendre avec un large</a:t>
            </a:r>
          </a:p>
          <a:p>
            <a:pPr algn="ctr">
              <a:lnSpc>
                <a:spcPts val="2159"/>
              </a:lnSpc>
            </a:pPr>
          </a:p>
          <a:p>
            <a:pPr algn="ctr">
              <a:lnSpc>
                <a:spcPts val="2159"/>
              </a:lnSpc>
            </a:pPr>
            <a:r>
              <a:rPr lang="en-US" sz="2999">
                <a:solidFill>
                  <a:srgbClr val="101010"/>
                </a:solidFill>
                <a:latin typeface="Montserrat Bold"/>
              </a:rPr>
              <a:t>panel de technologie et</a:t>
            </a:r>
          </a:p>
          <a:p>
            <a:pPr algn="ctr">
              <a:lnSpc>
                <a:spcPts val="2159"/>
              </a:lnSpc>
            </a:pPr>
          </a:p>
          <a:p>
            <a:pPr algn="ctr">
              <a:lnSpc>
                <a:spcPts val="2159"/>
              </a:lnSpc>
            </a:pPr>
            <a:r>
              <a:rPr lang="en-US" sz="2999">
                <a:solidFill>
                  <a:srgbClr val="101010"/>
                </a:solidFill>
                <a:latin typeface="Montserrat Bold"/>
              </a:rPr>
              <a:t>framework</a:t>
            </a:r>
          </a:p>
        </p:txBody>
      </p:sp>
      <p:sp>
        <p:nvSpPr>
          <p:cNvPr name="TextBox 14" id="14"/>
          <p:cNvSpPr txBox="true"/>
          <p:nvPr/>
        </p:nvSpPr>
        <p:spPr>
          <a:xfrm rot="0">
            <a:off x="10964658" y="6950337"/>
            <a:ext cx="3923802" cy="1752601"/>
          </a:xfrm>
          <a:prstGeom prst="rect">
            <a:avLst/>
          </a:prstGeom>
        </p:spPr>
        <p:txBody>
          <a:bodyPr anchor="t" rtlCol="false" tIns="0" lIns="0" bIns="0" rIns="0">
            <a:spAutoFit/>
          </a:bodyPr>
          <a:lstStyle/>
          <a:p>
            <a:pPr algn="ctr">
              <a:lnSpc>
                <a:spcPts val="4799"/>
              </a:lnSpc>
            </a:pPr>
            <a:r>
              <a:rPr lang="en-US" sz="2999">
                <a:solidFill>
                  <a:srgbClr val="101010"/>
                </a:solidFill>
                <a:latin typeface="Montserrat Bold"/>
              </a:rPr>
              <a:t>Enrichir notre connaissance</a:t>
            </a:r>
          </a:p>
          <a:p>
            <a:pPr algn="ctr">
              <a:lnSpc>
                <a:spcPts val="4799"/>
              </a:lnSpc>
            </a:pPr>
            <a:r>
              <a:rPr lang="en-US" sz="2999">
                <a:solidFill>
                  <a:srgbClr val="101010"/>
                </a:solidFill>
                <a:latin typeface="Montserrat Bold"/>
              </a:rPr>
              <a:t>en React et NestJS</a:t>
            </a:r>
          </a:p>
        </p:txBody>
      </p:sp>
      <p:sp>
        <p:nvSpPr>
          <p:cNvPr name="TextBox 15" id="15"/>
          <p:cNvSpPr txBox="true"/>
          <p:nvPr/>
        </p:nvSpPr>
        <p:spPr>
          <a:xfrm rot="0">
            <a:off x="5567125" y="8955661"/>
            <a:ext cx="6551163" cy="1152526"/>
          </a:xfrm>
          <a:prstGeom prst="rect">
            <a:avLst/>
          </a:prstGeom>
        </p:spPr>
        <p:txBody>
          <a:bodyPr anchor="t" rtlCol="false" tIns="0" lIns="0" bIns="0" rIns="0">
            <a:spAutoFit/>
          </a:bodyPr>
          <a:lstStyle/>
          <a:p>
            <a:pPr algn="ctr">
              <a:lnSpc>
                <a:spcPts val="4799"/>
              </a:lnSpc>
            </a:pPr>
            <a:r>
              <a:rPr lang="en-US" sz="2999">
                <a:solidFill>
                  <a:srgbClr val="101010"/>
                </a:solidFill>
                <a:latin typeface="Montserrat"/>
              </a:rPr>
              <a:t>Acquérir une expérience de</a:t>
            </a:r>
          </a:p>
          <a:p>
            <a:pPr algn="ctr">
              <a:lnSpc>
                <a:spcPts val="4799"/>
              </a:lnSpc>
            </a:pPr>
            <a:r>
              <a:rPr lang="en-US" sz="2999">
                <a:solidFill>
                  <a:srgbClr val="101010"/>
                </a:solidFill>
                <a:latin typeface="Montserrat"/>
              </a:rPr>
              <a:t>travail professionnel et en équipe</a:t>
            </a:r>
          </a:p>
        </p:txBody>
      </p:sp>
      <p:sp>
        <p:nvSpPr>
          <p:cNvPr name="TextBox 16" id="16"/>
          <p:cNvSpPr txBox="true"/>
          <p:nvPr/>
        </p:nvSpPr>
        <p:spPr>
          <a:xfrm rot="0">
            <a:off x="17244060" y="9255699"/>
            <a:ext cx="47244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34</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377721">
            <a:off x="10247094" y="5471403"/>
            <a:ext cx="1435127" cy="654777"/>
          </a:xfrm>
          <a:custGeom>
            <a:avLst/>
            <a:gdLst/>
            <a:ahLst/>
            <a:cxnLst/>
            <a:rect r="r" b="b" t="t" l="l"/>
            <a:pathLst>
              <a:path h="654777" w="1435127">
                <a:moveTo>
                  <a:pt x="0" y="0"/>
                </a:moveTo>
                <a:lnTo>
                  <a:pt x="1435128" y="0"/>
                </a:lnTo>
                <a:lnTo>
                  <a:pt x="1435128" y="654777"/>
                </a:lnTo>
                <a:lnTo>
                  <a:pt x="0" y="6547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0663966">
            <a:off x="5225006" y="5508077"/>
            <a:ext cx="1460145" cy="666191"/>
          </a:xfrm>
          <a:custGeom>
            <a:avLst/>
            <a:gdLst/>
            <a:ahLst/>
            <a:cxnLst/>
            <a:rect r="r" b="b" t="t" l="l"/>
            <a:pathLst>
              <a:path h="666191" w="1460145">
                <a:moveTo>
                  <a:pt x="0" y="0"/>
                </a:moveTo>
                <a:lnTo>
                  <a:pt x="1460145" y="0"/>
                </a:lnTo>
                <a:lnTo>
                  <a:pt x="1460145" y="666191"/>
                </a:lnTo>
                <a:lnTo>
                  <a:pt x="0" y="6661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591931">
            <a:off x="8115004" y="6752258"/>
            <a:ext cx="962990" cy="439364"/>
          </a:xfrm>
          <a:custGeom>
            <a:avLst/>
            <a:gdLst/>
            <a:ahLst/>
            <a:cxnLst/>
            <a:rect r="r" b="b" t="t" l="l"/>
            <a:pathLst>
              <a:path h="439364" w="962990">
                <a:moveTo>
                  <a:pt x="0" y="0"/>
                </a:moveTo>
                <a:lnTo>
                  <a:pt x="962990" y="0"/>
                </a:lnTo>
                <a:lnTo>
                  <a:pt x="962990" y="439364"/>
                </a:lnTo>
                <a:lnTo>
                  <a:pt x="0" y="4393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045951" y="3319962"/>
            <a:ext cx="3101096" cy="3101096"/>
          </a:xfrm>
          <a:custGeom>
            <a:avLst/>
            <a:gdLst/>
            <a:ahLst/>
            <a:cxnLst/>
            <a:rect r="r" b="b" t="t" l="l"/>
            <a:pathLst>
              <a:path h="3101096" w="3101096">
                <a:moveTo>
                  <a:pt x="0" y="0"/>
                </a:moveTo>
                <a:lnTo>
                  <a:pt x="3101096" y="0"/>
                </a:lnTo>
                <a:lnTo>
                  <a:pt x="3101096" y="3101096"/>
                </a:lnTo>
                <a:lnTo>
                  <a:pt x="0" y="3101096"/>
                </a:lnTo>
                <a:lnTo>
                  <a:pt x="0" y="0"/>
                </a:lnTo>
                <a:close/>
              </a:path>
            </a:pathLst>
          </a:custGeom>
          <a:blipFill>
            <a:blip r:embed="rId7"/>
            <a:stretch>
              <a:fillRect l="0" t="0" r="0" b="0"/>
            </a:stretch>
          </a:blipFill>
        </p:spPr>
      </p:sp>
      <p:sp>
        <p:nvSpPr>
          <p:cNvPr name="Freeform 7" id="7"/>
          <p:cNvSpPr/>
          <p:nvPr/>
        </p:nvSpPr>
        <p:spPr>
          <a:xfrm flipH="false" flipV="false" rot="0">
            <a:off x="11782998" y="4630409"/>
            <a:ext cx="2341530" cy="2341530"/>
          </a:xfrm>
          <a:custGeom>
            <a:avLst/>
            <a:gdLst/>
            <a:ahLst/>
            <a:cxnLst/>
            <a:rect r="r" b="b" t="t" l="l"/>
            <a:pathLst>
              <a:path h="2341530" w="2341530">
                <a:moveTo>
                  <a:pt x="0" y="0"/>
                </a:moveTo>
                <a:lnTo>
                  <a:pt x="2341530" y="0"/>
                </a:lnTo>
                <a:lnTo>
                  <a:pt x="2341530" y="2341531"/>
                </a:lnTo>
                <a:lnTo>
                  <a:pt x="0" y="2341531"/>
                </a:lnTo>
                <a:lnTo>
                  <a:pt x="0" y="0"/>
                </a:lnTo>
                <a:close/>
              </a:path>
            </a:pathLst>
          </a:custGeom>
          <a:blipFill>
            <a:blip r:embed="rId8"/>
            <a:stretch>
              <a:fillRect l="0" t="0" r="0" b="0"/>
            </a:stretch>
          </a:blipFill>
        </p:spPr>
      </p:sp>
      <p:sp>
        <p:nvSpPr>
          <p:cNvPr name="Freeform 8" id="8"/>
          <p:cNvSpPr/>
          <p:nvPr/>
        </p:nvSpPr>
        <p:spPr>
          <a:xfrm flipH="false" flipV="false" rot="0">
            <a:off x="7756842" y="7466848"/>
            <a:ext cx="1679313" cy="1679313"/>
          </a:xfrm>
          <a:custGeom>
            <a:avLst/>
            <a:gdLst/>
            <a:ahLst/>
            <a:cxnLst/>
            <a:rect r="r" b="b" t="t" l="l"/>
            <a:pathLst>
              <a:path h="1679313" w="1679313">
                <a:moveTo>
                  <a:pt x="0" y="0"/>
                </a:moveTo>
                <a:lnTo>
                  <a:pt x="1679313" y="0"/>
                </a:lnTo>
                <a:lnTo>
                  <a:pt x="1679313" y="1679313"/>
                </a:lnTo>
                <a:lnTo>
                  <a:pt x="0" y="1679313"/>
                </a:lnTo>
                <a:lnTo>
                  <a:pt x="0" y="0"/>
                </a:lnTo>
                <a:close/>
              </a:path>
            </a:pathLst>
          </a:custGeom>
          <a:blipFill>
            <a:blip r:embed="rId9"/>
            <a:stretch>
              <a:fillRect l="0" t="0" r="0" b="0"/>
            </a:stretch>
          </a:blipFill>
        </p:spPr>
      </p:sp>
      <p:sp>
        <p:nvSpPr>
          <p:cNvPr name="Freeform 9" id="9"/>
          <p:cNvSpPr/>
          <p:nvPr/>
        </p:nvSpPr>
        <p:spPr>
          <a:xfrm flipH="false" flipV="false" rot="0">
            <a:off x="3000486" y="5104739"/>
            <a:ext cx="1863720" cy="1863720"/>
          </a:xfrm>
          <a:custGeom>
            <a:avLst/>
            <a:gdLst/>
            <a:ahLst/>
            <a:cxnLst/>
            <a:rect r="r" b="b" t="t" l="l"/>
            <a:pathLst>
              <a:path h="1863720" w="1863720">
                <a:moveTo>
                  <a:pt x="0" y="0"/>
                </a:moveTo>
                <a:lnTo>
                  <a:pt x="1863720" y="0"/>
                </a:lnTo>
                <a:lnTo>
                  <a:pt x="1863720" y="1863720"/>
                </a:lnTo>
                <a:lnTo>
                  <a:pt x="0" y="1863720"/>
                </a:lnTo>
                <a:lnTo>
                  <a:pt x="0" y="0"/>
                </a:lnTo>
                <a:close/>
              </a:path>
            </a:pathLst>
          </a:custGeom>
          <a:blipFill>
            <a:blip r:embed="rId10"/>
            <a:stretch>
              <a:fillRect l="0" t="0" r="0" b="0"/>
            </a:stretch>
          </a:blipFill>
        </p:spPr>
      </p:sp>
      <p:sp>
        <p:nvSpPr>
          <p:cNvPr name="TextBox 10" id="10"/>
          <p:cNvSpPr txBox="true"/>
          <p:nvPr/>
        </p:nvSpPr>
        <p:spPr>
          <a:xfrm rot="0">
            <a:off x="449807" y="574361"/>
            <a:ext cx="12331712" cy="2352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CONCLUSION ET PERSPECTIVES</a:t>
            </a:r>
          </a:p>
        </p:txBody>
      </p:sp>
      <p:sp>
        <p:nvSpPr>
          <p:cNvPr name="TextBox 11" id="11"/>
          <p:cNvSpPr txBox="true"/>
          <p:nvPr/>
        </p:nvSpPr>
        <p:spPr>
          <a:xfrm rot="0">
            <a:off x="10492258" y="1341123"/>
            <a:ext cx="4578521"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Apports</a:t>
            </a:r>
          </a:p>
        </p:txBody>
      </p:sp>
      <p:sp>
        <p:nvSpPr>
          <p:cNvPr name="TextBox 12" id="12"/>
          <p:cNvSpPr txBox="true"/>
          <p:nvPr/>
        </p:nvSpPr>
        <p:spPr>
          <a:xfrm rot="0">
            <a:off x="10492258" y="2026923"/>
            <a:ext cx="4923009"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a:rPr>
              <a:t>Perpectives</a:t>
            </a:r>
          </a:p>
        </p:txBody>
      </p:sp>
      <p:sp>
        <p:nvSpPr>
          <p:cNvPr name="TextBox 13" id="13"/>
          <p:cNvSpPr txBox="true"/>
          <p:nvPr/>
        </p:nvSpPr>
        <p:spPr>
          <a:xfrm rot="0">
            <a:off x="812210" y="7064637"/>
            <a:ext cx="6240272" cy="1337310"/>
          </a:xfrm>
          <a:prstGeom prst="rect">
            <a:avLst/>
          </a:prstGeom>
        </p:spPr>
        <p:txBody>
          <a:bodyPr anchor="t" rtlCol="false" tIns="0" lIns="0" bIns="0" rIns="0">
            <a:spAutoFit/>
          </a:bodyPr>
          <a:lstStyle/>
          <a:p>
            <a:pPr algn="ctr">
              <a:lnSpc>
                <a:spcPts val="3569"/>
              </a:lnSpc>
            </a:pPr>
            <a:r>
              <a:rPr lang="en-US" sz="2999">
                <a:solidFill>
                  <a:srgbClr val="101010"/>
                </a:solidFill>
                <a:latin typeface="Montserrat Bold"/>
              </a:rPr>
              <a:t>implementation</a:t>
            </a:r>
          </a:p>
          <a:p>
            <a:pPr algn="ctr">
              <a:lnSpc>
                <a:spcPts val="3569"/>
              </a:lnSpc>
            </a:pPr>
            <a:r>
              <a:rPr lang="en-US" sz="2999">
                <a:solidFill>
                  <a:srgbClr val="101010"/>
                </a:solidFill>
                <a:latin typeface="Montserrat Bold"/>
              </a:rPr>
              <a:t>d'intelligence</a:t>
            </a:r>
          </a:p>
          <a:p>
            <a:pPr algn="ctr">
              <a:lnSpc>
                <a:spcPts val="3569"/>
              </a:lnSpc>
            </a:pPr>
            <a:r>
              <a:rPr lang="en-US" sz="2999">
                <a:solidFill>
                  <a:srgbClr val="101010"/>
                </a:solidFill>
                <a:latin typeface="Montserrat Bold"/>
              </a:rPr>
              <a:t>artificielle</a:t>
            </a:r>
          </a:p>
        </p:txBody>
      </p:sp>
      <p:sp>
        <p:nvSpPr>
          <p:cNvPr name="TextBox 14" id="14"/>
          <p:cNvSpPr txBox="true"/>
          <p:nvPr/>
        </p:nvSpPr>
        <p:spPr>
          <a:xfrm rot="0">
            <a:off x="10964658" y="6950337"/>
            <a:ext cx="3923802" cy="1152526"/>
          </a:xfrm>
          <a:prstGeom prst="rect">
            <a:avLst/>
          </a:prstGeom>
        </p:spPr>
        <p:txBody>
          <a:bodyPr anchor="t" rtlCol="false" tIns="0" lIns="0" bIns="0" rIns="0">
            <a:spAutoFit/>
          </a:bodyPr>
          <a:lstStyle/>
          <a:p>
            <a:pPr algn="ctr">
              <a:lnSpc>
                <a:spcPts val="4799"/>
              </a:lnSpc>
            </a:pPr>
            <a:r>
              <a:rPr lang="en-US" sz="2999">
                <a:solidFill>
                  <a:srgbClr val="101010"/>
                </a:solidFill>
                <a:latin typeface="Montserrat Bold"/>
              </a:rPr>
              <a:t>Réinforcement des sécurité</a:t>
            </a:r>
          </a:p>
        </p:txBody>
      </p:sp>
      <p:sp>
        <p:nvSpPr>
          <p:cNvPr name="TextBox 15" id="15"/>
          <p:cNvSpPr txBox="true"/>
          <p:nvPr/>
        </p:nvSpPr>
        <p:spPr>
          <a:xfrm rot="0">
            <a:off x="3932346" y="9041386"/>
            <a:ext cx="9321335" cy="552451"/>
          </a:xfrm>
          <a:prstGeom prst="rect">
            <a:avLst/>
          </a:prstGeom>
        </p:spPr>
        <p:txBody>
          <a:bodyPr anchor="t" rtlCol="false" tIns="0" lIns="0" bIns="0" rIns="0">
            <a:spAutoFit/>
          </a:bodyPr>
          <a:lstStyle/>
          <a:p>
            <a:pPr algn="ctr">
              <a:lnSpc>
                <a:spcPts val="4799"/>
              </a:lnSpc>
            </a:pPr>
            <a:r>
              <a:rPr lang="en-US" sz="2999">
                <a:solidFill>
                  <a:srgbClr val="101010"/>
                </a:solidFill>
                <a:latin typeface="Montserrat"/>
              </a:rPr>
              <a:t>Salons </a:t>
            </a:r>
            <a:r>
              <a:rPr lang="en-US" sz="2999">
                <a:solidFill>
                  <a:srgbClr val="101010"/>
                </a:solidFill>
                <a:latin typeface="Montserrat"/>
              </a:rPr>
              <a:t>d'apprentissage en ligne.</a:t>
            </a:r>
          </a:p>
        </p:txBody>
      </p:sp>
      <p:sp>
        <p:nvSpPr>
          <p:cNvPr name="TextBox 16" id="16"/>
          <p:cNvSpPr txBox="true"/>
          <p:nvPr/>
        </p:nvSpPr>
        <p:spPr>
          <a:xfrm rot="0">
            <a:off x="17464518" y="9153525"/>
            <a:ext cx="44196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35</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276350"/>
            <a:ext cx="12481232" cy="5026800"/>
          </a:xfrm>
          <a:prstGeom prst="rect">
            <a:avLst/>
          </a:prstGeom>
        </p:spPr>
        <p:txBody>
          <a:bodyPr anchor="t" rtlCol="false" tIns="0" lIns="0" bIns="0" rIns="0">
            <a:spAutoFit/>
          </a:bodyPr>
          <a:lstStyle/>
          <a:p>
            <a:pPr>
              <a:lnSpc>
                <a:spcPts val="13030"/>
              </a:lnSpc>
            </a:pPr>
            <a:r>
              <a:rPr lang="en-US" sz="13030" spc="-443">
                <a:solidFill>
                  <a:srgbClr val="004AAD"/>
                </a:solidFill>
                <a:latin typeface="Montserrat Classic Bold"/>
              </a:rPr>
              <a:t>MERCI POUR VOTRE ATTENTION</a:t>
            </a:r>
          </a:p>
        </p:txBody>
      </p:sp>
      <p:sp>
        <p:nvSpPr>
          <p:cNvPr name="Freeform 3" id="3"/>
          <p:cNvSpPr/>
          <p:nvPr/>
        </p:nvSpPr>
        <p:spPr>
          <a:xfrm flipH="false" flipV="false" rot="-1766807">
            <a:off x="10460579" y="2341404"/>
            <a:ext cx="12112141" cy="9843868"/>
          </a:xfrm>
          <a:custGeom>
            <a:avLst/>
            <a:gdLst/>
            <a:ahLst/>
            <a:cxnLst/>
            <a:rect r="r" b="b" t="t" l="l"/>
            <a:pathLst>
              <a:path h="9843868" w="12112141">
                <a:moveTo>
                  <a:pt x="0" y="0"/>
                </a:moveTo>
                <a:lnTo>
                  <a:pt x="12112141" y="0"/>
                </a:lnTo>
                <a:lnTo>
                  <a:pt x="12112141" y="9843868"/>
                </a:lnTo>
                <a:lnTo>
                  <a:pt x="0" y="9843868"/>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7456898" y="9376559"/>
            <a:ext cx="45720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36</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492258" y="5143500"/>
            <a:ext cx="1947558" cy="1947558"/>
          </a:xfrm>
          <a:custGeom>
            <a:avLst/>
            <a:gdLst/>
            <a:ahLst/>
            <a:cxnLst/>
            <a:rect r="r" b="b" t="t" l="l"/>
            <a:pathLst>
              <a:path h="1947558" w="1947558">
                <a:moveTo>
                  <a:pt x="0" y="0"/>
                </a:moveTo>
                <a:lnTo>
                  <a:pt x="1947559" y="0"/>
                </a:lnTo>
                <a:lnTo>
                  <a:pt x="1947559" y="1947558"/>
                </a:lnTo>
                <a:lnTo>
                  <a:pt x="0" y="1947558"/>
                </a:lnTo>
                <a:lnTo>
                  <a:pt x="0" y="0"/>
                </a:lnTo>
                <a:close/>
              </a:path>
            </a:pathLst>
          </a:custGeom>
          <a:blipFill>
            <a:blip r:embed="rId5"/>
            <a:stretch>
              <a:fillRect l="0" t="0" r="0" b="0"/>
            </a:stretch>
          </a:blipFill>
        </p:spPr>
      </p:sp>
      <p:sp>
        <p:nvSpPr>
          <p:cNvPr name="Freeform 4" id="4"/>
          <p:cNvSpPr/>
          <p:nvPr/>
        </p:nvSpPr>
        <p:spPr>
          <a:xfrm flipH="false" flipV="false" rot="0">
            <a:off x="1271285" y="5143500"/>
            <a:ext cx="1947558" cy="1947558"/>
          </a:xfrm>
          <a:custGeom>
            <a:avLst/>
            <a:gdLst/>
            <a:ahLst/>
            <a:cxnLst/>
            <a:rect r="r" b="b" t="t" l="l"/>
            <a:pathLst>
              <a:path h="1947558" w="1947558">
                <a:moveTo>
                  <a:pt x="0" y="0"/>
                </a:moveTo>
                <a:lnTo>
                  <a:pt x="1947558" y="0"/>
                </a:lnTo>
                <a:lnTo>
                  <a:pt x="1947558" y="1947558"/>
                </a:lnTo>
                <a:lnTo>
                  <a:pt x="0" y="1947558"/>
                </a:lnTo>
                <a:lnTo>
                  <a:pt x="0" y="0"/>
                </a:lnTo>
                <a:close/>
              </a:path>
            </a:pathLst>
          </a:custGeom>
          <a:blipFill>
            <a:blip r:embed="rId6"/>
            <a:stretch>
              <a:fillRect l="0" t="0" r="0" b="0"/>
            </a:stretch>
          </a:blipFill>
        </p:spPr>
      </p:sp>
      <p:sp>
        <p:nvSpPr>
          <p:cNvPr name="Freeform 5" id="5"/>
          <p:cNvSpPr/>
          <p:nvPr/>
        </p:nvSpPr>
        <p:spPr>
          <a:xfrm flipH="false" flipV="false" rot="0">
            <a:off x="15070779" y="5143500"/>
            <a:ext cx="1947558" cy="1947558"/>
          </a:xfrm>
          <a:custGeom>
            <a:avLst/>
            <a:gdLst/>
            <a:ahLst/>
            <a:cxnLst/>
            <a:rect r="r" b="b" t="t" l="l"/>
            <a:pathLst>
              <a:path h="1947558" w="1947558">
                <a:moveTo>
                  <a:pt x="0" y="0"/>
                </a:moveTo>
                <a:lnTo>
                  <a:pt x="1947558" y="0"/>
                </a:lnTo>
                <a:lnTo>
                  <a:pt x="1947558" y="1947558"/>
                </a:lnTo>
                <a:lnTo>
                  <a:pt x="0" y="1947558"/>
                </a:lnTo>
                <a:lnTo>
                  <a:pt x="0" y="0"/>
                </a:lnTo>
                <a:close/>
              </a:path>
            </a:pathLst>
          </a:custGeom>
          <a:blipFill>
            <a:blip r:embed="rId7"/>
            <a:stretch>
              <a:fillRect l="0" t="0" r="0" b="0"/>
            </a:stretch>
          </a:blipFill>
        </p:spPr>
      </p:sp>
      <p:sp>
        <p:nvSpPr>
          <p:cNvPr name="Freeform 6" id="6"/>
          <p:cNvSpPr/>
          <p:nvPr/>
        </p:nvSpPr>
        <p:spPr>
          <a:xfrm flipH="false" flipV="false" rot="0">
            <a:off x="5769286" y="5143500"/>
            <a:ext cx="1947558" cy="1947558"/>
          </a:xfrm>
          <a:custGeom>
            <a:avLst/>
            <a:gdLst/>
            <a:ahLst/>
            <a:cxnLst/>
            <a:rect r="r" b="b" t="t" l="l"/>
            <a:pathLst>
              <a:path h="1947558" w="1947558">
                <a:moveTo>
                  <a:pt x="0" y="0"/>
                </a:moveTo>
                <a:lnTo>
                  <a:pt x="1947558" y="0"/>
                </a:lnTo>
                <a:lnTo>
                  <a:pt x="1947558" y="1947558"/>
                </a:lnTo>
                <a:lnTo>
                  <a:pt x="0" y="1947558"/>
                </a:lnTo>
                <a:lnTo>
                  <a:pt x="0" y="0"/>
                </a:lnTo>
                <a:close/>
              </a:path>
            </a:pathLst>
          </a:custGeom>
          <a:blipFill>
            <a:blip r:embed="rId8"/>
            <a:stretch>
              <a:fillRect l="0" t="0" r="0" b="0"/>
            </a:stretch>
          </a:blipFill>
        </p:spPr>
      </p:sp>
      <p:sp>
        <p:nvSpPr>
          <p:cNvPr name="TextBox 7" id="7"/>
          <p:cNvSpPr txBox="true"/>
          <p:nvPr/>
        </p:nvSpPr>
        <p:spPr>
          <a:xfrm rot="0">
            <a:off x="1028700" y="1369699"/>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INTRODUCTION</a:t>
            </a:r>
          </a:p>
        </p:txBody>
      </p:sp>
      <p:sp>
        <p:nvSpPr>
          <p:cNvPr name="TextBox 8" id="8"/>
          <p:cNvSpPr txBox="true"/>
          <p:nvPr/>
        </p:nvSpPr>
        <p:spPr>
          <a:xfrm rot="0">
            <a:off x="10492258" y="1341123"/>
            <a:ext cx="3766807"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Contexte du projet</a:t>
            </a:r>
          </a:p>
        </p:txBody>
      </p:sp>
      <p:sp>
        <p:nvSpPr>
          <p:cNvPr name="TextBox 9" id="9"/>
          <p:cNvSpPr txBox="true"/>
          <p:nvPr/>
        </p:nvSpPr>
        <p:spPr>
          <a:xfrm rot="0">
            <a:off x="10492258" y="2026923"/>
            <a:ext cx="3025652"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a:rPr>
              <a:t>Problématique</a:t>
            </a:r>
          </a:p>
        </p:txBody>
      </p:sp>
      <p:sp>
        <p:nvSpPr>
          <p:cNvPr name="TextBox 10" id="10"/>
          <p:cNvSpPr txBox="true"/>
          <p:nvPr/>
        </p:nvSpPr>
        <p:spPr>
          <a:xfrm rot="0">
            <a:off x="10540720" y="2712724"/>
            <a:ext cx="1899097"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a:rPr>
              <a:t>Solution</a:t>
            </a:r>
          </a:p>
        </p:txBody>
      </p:sp>
      <p:sp>
        <p:nvSpPr>
          <p:cNvPr name="TextBox 11" id="11"/>
          <p:cNvSpPr txBox="true"/>
          <p:nvPr/>
        </p:nvSpPr>
        <p:spPr>
          <a:xfrm rot="0">
            <a:off x="1028700" y="7388798"/>
            <a:ext cx="2432728" cy="552451"/>
          </a:xfrm>
          <a:prstGeom prst="rect">
            <a:avLst/>
          </a:prstGeom>
        </p:spPr>
        <p:txBody>
          <a:bodyPr anchor="t" rtlCol="false" tIns="0" lIns="0" bIns="0" rIns="0">
            <a:spAutoFit/>
          </a:bodyPr>
          <a:lstStyle/>
          <a:p>
            <a:pPr algn="ctr">
              <a:lnSpc>
                <a:spcPts val="4799"/>
              </a:lnSpc>
            </a:pPr>
            <a:r>
              <a:rPr lang="en-US" sz="2999">
                <a:solidFill>
                  <a:srgbClr val="101010"/>
                </a:solidFill>
                <a:latin typeface="Montserrat Bold"/>
              </a:rPr>
              <a:t>Accessibilité</a:t>
            </a:r>
          </a:p>
        </p:txBody>
      </p:sp>
      <p:sp>
        <p:nvSpPr>
          <p:cNvPr name="TextBox 12" id="12"/>
          <p:cNvSpPr txBox="true"/>
          <p:nvPr/>
        </p:nvSpPr>
        <p:spPr>
          <a:xfrm rot="0">
            <a:off x="9436610" y="7505699"/>
            <a:ext cx="3923802" cy="1152526"/>
          </a:xfrm>
          <a:prstGeom prst="rect">
            <a:avLst/>
          </a:prstGeom>
        </p:spPr>
        <p:txBody>
          <a:bodyPr anchor="t" rtlCol="false" tIns="0" lIns="0" bIns="0" rIns="0">
            <a:spAutoFit/>
          </a:bodyPr>
          <a:lstStyle/>
          <a:p>
            <a:pPr algn="ctr">
              <a:lnSpc>
                <a:spcPts val="4799"/>
              </a:lnSpc>
            </a:pPr>
            <a:r>
              <a:rPr lang="en-US" sz="2999">
                <a:solidFill>
                  <a:srgbClr val="101010"/>
                </a:solidFill>
                <a:latin typeface="Montserrat Bold"/>
              </a:rPr>
              <a:t>Ameliorer la qualité d'apprentissage</a:t>
            </a:r>
          </a:p>
        </p:txBody>
      </p:sp>
      <p:sp>
        <p:nvSpPr>
          <p:cNvPr name="TextBox 13" id="13"/>
          <p:cNvSpPr txBox="true"/>
          <p:nvPr/>
        </p:nvSpPr>
        <p:spPr>
          <a:xfrm rot="0">
            <a:off x="14572003" y="7505699"/>
            <a:ext cx="2945110" cy="552451"/>
          </a:xfrm>
          <a:prstGeom prst="rect">
            <a:avLst/>
          </a:prstGeom>
        </p:spPr>
        <p:txBody>
          <a:bodyPr anchor="t" rtlCol="false" tIns="0" lIns="0" bIns="0" rIns="0">
            <a:spAutoFit/>
          </a:bodyPr>
          <a:lstStyle/>
          <a:p>
            <a:pPr algn="just">
              <a:lnSpc>
                <a:spcPts val="4799"/>
              </a:lnSpc>
            </a:pPr>
            <a:r>
              <a:rPr lang="en-US" sz="2999">
                <a:solidFill>
                  <a:srgbClr val="101010"/>
                </a:solidFill>
                <a:latin typeface="Montserrat Bold"/>
              </a:rPr>
              <a:t>Collaboration</a:t>
            </a:r>
          </a:p>
        </p:txBody>
      </p:sp>
      <p:sp>
        <p:nvSpPr>
          <p:cNvPr name="TextBox 14" id="14"/>
          <p:cNvSpPr txBox="true"/>
          <p:nvPr/>
        </p:nvSpPr>
        <p:spPr>
          <a:xfrm rot="0">
            <a:off x="5270510" y="7388798"/>
            <a:ext cx="2945110" cy="552451"/>
          </a:xfrm>
          <a:prstGeom prst="rect">
            <a:avLst/>
          </a:prstGeom>
        </p:spPr>
        <p:txBody>
          <a:bodyPr anchor="t" rtlCol="false" tIns="0" lIns="0" bIns="0" rIns="0">
            <a:spAutoFit/>
          </a:bodyPr>
          <a:lstStyle/>
          <a:p>
            <a:pPr algn="ctr">
              <a:lnSpc>
                <a:spcPts val="4799"/>
              </a:lnSpc>
            </a:pPr>
            <a:r>
              <a:rPr lang="en-US" sz="2999">
                <a:solidFill>
                  <a:srgbClr val="101010"/>
                </a:solidFill>
                <a:latin typeface="Montserrat Bold"/>
              </a:rPr>
              <a:t>Eco-Friendly</a:t>
            </a:r>
          </a:p>
        </p:txBody>
      </p:sp>
      <p:sp>
        <p:nvSpPr>
          <p:cNvPr name="TextBox 15" id="15"/>
          <p:cNvSpPr txBox="true"/>
          <p:nvPr/>
        </p:nvSpPr>
        <p:spPr>
          <a:xfrm rot="0">
            <a:off x="17479013" y="9330012"/>
            <a:ext cx="22098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444007"/>
            <a:ext cx="6534041" cy="6534041"/>
          </a:xfrm>
          <a:custGeom>
            <a:avLst/>
            <a:gdLst/>
            <a:ahLst/>
            <a:cxnLst/>
            <a:rect r="r" b="b" t="t" l="l"/>
            <a:pathLst>
              <a:path h="6534041" w="6534041">
                <a:moveTo>
                  <a:pt x="0" y="0"/>
                </a:moveTo>
                <a:lnTo>
                  <a:pt x="6534041" y="0"/>
                </a:lnTo>
                <a:lnTo>
                  <a:pt x="6534041" y="6534041"/>
                </a:lnTo>
                <a:lnTo>
                  <a:pt x="0" y="6534041"/>
                </a:lnTo>
                <a:lnTo>
                  <a:pt x="0" y="0"/>
                </a:lnTo>
                <a:close/>
              </a:path>
            </a:pathLst>
          </a:custGeom>
          <a:blipFill>
            <a:blip r:embed="rId3"/>
            <a:stretch>
              <a:fillRect l="0" t="0" r="0" b="0"/>
            </a:stretch>
          </a:blipFill>
        </p:spPr>
      </p:sp>
      <p:sp>
        <p:nvSpPr>
          <p:cNvPr name="TextBox 3" id="3"/>
          <p:cNvSpPr txBox="true"/>
          <p:nvPr/>
        </p:nvSpPr>
        <p:spPr>
          <a:xfrm rot="0">
            <a:off x="1028700" y="1369699"/>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INTRODUCTION</a:t>
            </a:r>
          </a:p>
        </p:txBody>
      </p:sp>
      <p:sp>
        <p:nvSpPr>
          <p:cNvPr name="TextBox 4" id="4"/>
          <p:cNvSpPr txBox="true"/>
          <p:nvPr/>
        </p:nvSpPr>
        <p:spPr>
          <a:xfrm rot="0">
            <a:off x="10492258" y="1341123"/>
            <a:ext cx="3766807"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Contexte du projet</a:t>
            </a:r>
          </a:p>
        </p:txBody>
      </p:sp>
      <p:sp>
        <p:nvSpPr>
          <p:cNvPr name="TextBox 5" id="5"/>
          <p:cNvSpPr txBox="true"/>
          <p:nvPr/>
        </p:nvSpPr>
        <p:spPr>
          <a:xfrm rot="0">
            <a:off x="10492258" y="2026923"/>
            <a:ext cx="3025652"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Problématique</a:t>
            </a:r>
          </a:p>
        </p:txBody>
      </p:sp>
      <p:sp>
        <p:nvSpPr>
          <p:cNvPr name="TextBox 6" id="6"/>
          <p:cNvSpPr txBox="true"/>
          <p:nvPr/>
        </p:nvSpPr>
        <p:spPr>
          <a:xfrm rot="0">
            <a:off x="10540720" y="2712724"/>
            <a:ext cx="1899097"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a:rPr>
              <a:t>Solution</a:t>
            </a:r>
          </a:p>
        </p:txBody>
      </p:sp>
      <p:sp>
        <p:nvSpPr>
          <p:cNvPr name="TextBox 7" id="7"/>
          <p:cNvSpPr txBox="true"/>
          <p:nvPr/>
        </p:nvSpPr>
        <p:spPr>
          <a:xfrm rot="0">
            <a:off x="8065439" y="3867715"/>
            <a:ext cx="9547816" cy="1847218"/>
          </a:xfrm>
          <a:prstGeom prst="rect">
            <a:avLst/>
          </a:prstGeom>
        </p:spPr>
        <p:txBody>
          <a:bodyPr anchor="t" rtlCol="false" tIns="0" lIns="0" bIns="0" rIns="0">
            <a:spAutoFit/>
          </a:bodyPr>
          <a:lstStyle/>
          <a:p>
            <a:pPr>
              <a:lnSpc>
                <a:spcPts val="7519"/>
              </a:lnSpc>
            </a:pPr>
            <a:r>
              <a:rPr lang="en-US" sz="4699">
                <a:solidFill>
                  <a:srgbClr val="2E2E2E"/>
                </a:solidFill>
                <a:latin typeface="Montserrat Classic Bold"/>
              </a:rPr>
              <a:t>1 - Contrainte de nombredes places limitées</a:t>
            </a:r>
          </a:p>
        </p:txBody>
      </p:sp>
      <p:sp>
        <p:nvSpPr>
          <p:cNvPr name="TextBox 8" id="8"/>
          <p:cNvSpPr txBox="true"/>
          <p:nvPr/>
        </p:nvSpPr>
        <p:spPr>
          <a:xfrm rot="0">
            <a:off x="8065439" y="6024950"/>
            <a:ext cx="9547816" cy="1847218"/>
          </a:xfrm>
          <a:prstGeom prst="rect">
            <a:avLst/>
          </a:prstGeom>
        </p:spPr>
        <p:txBody>
          <a:bodyPr anchor="t" rtlCol="false" tIns="0" lIns="0" bIns="0" rIns="0">
            <a:spAutoFit/>
          </a:bodyPr>
          <a:lstStyle/>
          <a:p>
            <a:pPr>
              <a:lnSpc>
                <a:spcPts val="7519"/>
              </a:lnSpc>
            </a:pPr>
            <a:r>
              <a:rPr lang="en-US" sz="4699">
                <a:solidFill>
                  <a:srgbClr val="2E2E2E"/>
                </a:solidFill>
                <a:latin typeface="Montserrat Classic Bold"/>
              </a:rPr>
              <a:t>2 - Contrainte de nombre salles limitées</a:t>
            </a:r>
          </a:p>
        </p:txBody>
      </p:sp>
      <p:sp>
        <p:nvSpPr>
          <p:cNvPr name="TextBox 9" id="9"/>
          <p:cNvSpPr txBox="true"/>
          <p:nvPr/>
        </p:nvSpPr>
        <p:spPr>
          <a:xfrm rot="0">
            <a:off x="8065439" y="8130830"/>
            <a:ext cx="9547816" cy="1847218"/>
          </a:xfrm>
          <a:prstGeom prst="rect">
            <a:avLst/>
          </a:prstGeom>
        </p:spPr>
        <p:txBody>
          <a:bodyPr anchor="t" rtlCol="false" tIns="0" lIns="0" bIns="0" rIns="0">
            <a:spAutoFit/>
          </a:bodyPr>
          <a:lstStyle/>
          <a:p>
            <a:pPr>
              <a:lnSpc>
                <a:spcPts val="7519"/>
              </a:lnSpc>
            </a:pPr>
            <a:r>
              <a:rPr lang="en-US" sz="4699">
                <a:solidFill>
                  <a:srgbClr val="2E2E2E"/>
                </a:solidFill>
                <a:latin typeface="Montserrat Classic Bold"/>
              </a:rPr>
              <a:t>3 - Charge élévée sur les formations</a:t>
            </a:r>
          </a:p>
        </p:txBody>
      </p:sp>
      <p:sp>
        <p:nvSpPr>
          <p:cNvPr name="TextBox 10" id="10"/>
          <p:cNvSpPr txBox="true"/>
          <p:nvPr/>
        </p:nvSpPr>
        <p:spPr>
          <a:xfrm rot="0">
            <a:off x="17559915" y="9425597"/>
            <a:ext cx="25146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47750"/>
            <a:ext cx="11005322" cy="5092099"/>
          </a:xfrm>
          <a:prstGeom prst="rect">
            <a:avLst/>
          </a:prstGeom>
        </p:spPr>
        <p:txBody>
          <a:bodyPr anchor="t" rtlCol="false" tIns="0" lIns="0" bIns="0" rIns="0">
            <a:spAutoFit/>
          </a:bodyPr>
          <a:lstStyle/>
          <a:p>
            <a:pPr>
              <a:lnSpc>
                <a:spcPts val="10012"/>
              </a:lnSpc>
            </a:pPr>
            <a:r>
              <a:rPr lang="en-US" sz="8631" spc="-293">
                <a:solidFill>
                  <a:srgbClr val="004AAD"/>
                </a:solidFill>
                <a:latin typeface="Montserrat Classic Bold"/>
              </a:rPr>
              <a:t>COMMENT PEUT-ON DONC ARRIVER À RÉSOUDRE CES PROBLÈMES</a:t>
            </a:r>
          </a:p>
        </p:txBody>
      </p:sp>
      <p:sp>
        <p:nvSpPr>
          <p:cNvPr name="Freeform 3" id="3"/>
          <p:cNvSpPr/>
          <p:nvPr/>
        </p:nvSpPr>
        <p:spPr>
          <a:xfrm flipH="false" flipV="false" rot="-1766807">
            <a:off x="10460579" y="2341404"/>
            <a:ext cx="12112141" cy="9843868"/>
          </a:xfrm>
          <a:custGeom>
            <a:avLst/>
            <a:gdLst/>
            <a:ahLst/>
            <a:cxnLst/>
            <a:rect r="r" b="b" t="t" l="l"/>
            <a:pathLst>
              <a:path h="9843868" w="12112141">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738587" y="2688887"/>
            <a:ext cx="5778062" cy="5778062"/>
          </a:xfrm>
          <a:custGeom>
            <a:avLst/>
            <a:gdLst/>
            <a:ahLst/>
            <a:cxnLst/>
            <a:rect r="r" b="b" t="t" l="l"/>
            <a:pathLst>
              <a:path h="5778062" w="5778062">
                <a:moveTo>
                  <a:pt x="0" y="0"/>
                </a:moveTo>
                <a:lnTo>
                  <a:pt x="5778063" y="0"/>
                </a:lnTo>
                <a:lnTo>
                  <a:pt x="5778063" y="5778063"/>
                </a:lnTo>
                <a:lnTo>
                  <a:pt x="0" y="5778063"/>
                </a:lnTo>
                <a:lnTo>
                  <a:pt x="0" y="0"/>
                </a:lnTo>
                <a:close/>
              </a:path>
            </a:pathLst>
          </a:custGeom>
          <a:blipFill>
            <a:blip r:embed="rId4"/>
            <a:stretch>
              <a:fillRect l="0" t="0" r="0" b="0"/>
            </a:stretch>
          </a:blipFill>
        </p:spPr>
      </p:sp>
      <p:sp>
        <p:nvSpPr>
          <p:cNvPr name="TextBox 5" id="5"/>
          <p:cNvSpPr txBox="true"/>
          <p:nvPr/>
        </p:nvSpPr>
        <p:spPr>
          <a:xfrm rot="0">
            <a:off x="17388818" y="9446381"/>
            <a:ext cx="22098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5</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377485" y="5678179"/>
            <a:ext cx="7533030" cy="1781667"/>
            <a:chOff x="0" y="0"/>
            <a:chExt cx="1984008" cy="469246"/>
          </a:xfrm>
        </p:grpSpPr>
        <p:sp>
          <p:nvSpPr>
            <p:cNvPr name="Freeform 3" id="3"/>
            <p:cNvSpPr/>
            <p:nvPr/>
          </p:nvSpPr>
          <p:spPr>
            <a:xfrm flipH="false" flipV="false" rot="0">
              <a:off x="0" y="0"/>
              <a:ext cx="1984008" cy="469246"/>
            </a:xfrm>
            <a:custGeom>
              <a:avLst/>
              <a:gdLst/>
              <a:ahLst/>
              <a:cxnLst/>
              <a:rect r="r" b="b" t="t" l="l"/>
              <a:pathLst>
                <a:path h="469246" w="1984008">
                  <a:moveTo>
                    <a:pt x="52414" y="0"/>
                  </a:moveTo>
                  <a:lnTo>
                    <a:pt x="1931594" y="0"/>
                  </a:lnTo>
                  <a:cubicBezTo>
                    <a:pt x="1960541" y="0"/>
                    <a:pt x="1984008" y="23467"/>
                    <a:pt x="1984008" y="52414"/>
                  </a:cubicBezTo>
                  <a:lnTo>
                    <a:pt x="1984008" y="416831"/>
                  </a:lnTo>
                  <a:cubicBezTo>
                    <a:pt x="1984008" y="430733"/>
                    <a:pt x="1978486" y="444064"/>
                    <a:pt x="1968656" y="453894"/>
                  </a:cubicBezTo>
                  <a:cubicBezTo>
                    <a:pt x="1958827" y="463723"/>
                    <a:pt x="1945495" y="469246"/>
                    <a:pt x="1931594" y="469246"/>
                  </a:cubicBezTo>
                  <a:lnTo>
                    <a:pt x="52414" y="469246"/>
                  </a:lnTo>
                  <a:cubicBezTo>
                    <a:pt x="38513" y="469246"/>
                    <a:pt x="25181" y="463723"/>
                    <a:pt x="15352" y="453894"/>
                  </a:cubicBezTo>
                  <a:cubicBezTo>
                    <a:pt x="5522" y="444064"/>
                    <a:pt x="0" y="430733"/>
                    <a:pt x="0" y="416831"/>
                  </a:cubicBezTo>
                  <a:lnTo>
                    <a:pt x="0" y="52414"/>
                  </a:lnTo>
                  <a:cubicBezTo>
                    <a:pt x="0" y="38513"/>
                    <a:pt x="5522" y="25181"/>
                    <a:pt x="15352" y="15352"/>
                  </a:cubicBezTo>
                  <a:cubicBezTo>
                    <a:pt x="25181" y="5522"/>
                    <a:pt x="38513" y="0"/>
                    <a:pt x="52414" y="0"/>
                  </a:cubicBezTo>
                  <a:close/>
                </a:path>
              </a:pathLst>
            </a:custGeom>
            <a:solidFill>
              <a:srgbClr val="004AAD"/>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499"/>
                </a:lnSpc>
              </a:pPr>
              <a:r>
                <a:rPr lang="en-US" sz="2499" spc="124">
                  <a:solidFill>
                    <a:srgbClr val="FFFFFF"/>
                  </a:solidFill>
                  <a:latin typeface="Montserrat Classic"/>
                </a:rPr>
                <a:t>Une application d'apprentissage en ligne</a:t>
              </a:r>
            </a:p>
          </p:txBody>
        </p:sp>
      </p:grpSp>
      <p:sp>
        <p:nvSpPr>
          <p:cNvPr name="TextBox 5" id="5"/>
          <p:cNvSpPr txBox="true"/>
          <p:nvPr/>
        </p:nvSpPr>
        <p:spPr>
          <a:xfrm rot="0">
            <a:off x="1028700" y="1369699"/>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INTRODUCTION</a:t>
            </a:r>
          </a:p>
        </p:txBody>
      </p:sp>
      <p:sp>
        <p:nvSpPr>
          <p:cNvPr name="TextBox 6" id="6"/>
          <p:cNvSpPr txBox="true"/>
          <p:nvPr/>
        </p:nvSpPr>
        <p:spPr>
          <a:xfrm rot="0">
            <a:off x="10492258" y="1341123"/>
            <a:ext cx="3766807"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Bold"/>
              </a:rPr>
              <a:t>Contexte du projet</a:t>
            </a:r>
          </a:p>
        </p:txBody>
      </p:sp>
      <p:sp>
        <p:nvSpPr>
          <p:cNvPr name="TextBox 7" id="7"/>
          <p:cNvSpPr txBox="true"/>
          <p:nvPr/>
        </p:nvSpPr>
        <p:spPr>
          <a:xfrm rot="0">
            <a:off x="10492258" y="2026923"/>
            <a:ext cx="3025652"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a:rPr>
              <a:t>Problématique</a:t>
            </a:r>
          </a:p>
        </p:txBody>
      </p:sp>
      <p:sp>
        <p:nvSpPr>
          <p:cNvPr name="TextBox 8" id="8"/>
          <p:cNvSpPr txBox="true"/>
          <p:nvPr/>
        </p:nvSpPr>
        <p:spPr>
          <a:xfrm rot="0">
            <a:off x="10540720" y="2712724"/>
            <a:ext cx="1899097"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Solution</a:t>
            </a:r>
          </a:p>
        </p:txBody>
      </p:sp>
      <p:grpSp>
        <p:nvGrpSpPr>
          <p:cNvPr name="Group 9" id="9"/>
          <p:cNvGrpSpPr/>
          <p:nvPr/>
        </p:nvGrpSpPr>
        <p:grpSpPr>
          <a:xfrm rot="0">
            <a:off x="571905" y="5884029"/>
            <a:ext cx="4064425" cy="1369968"/>
            <a:chOff x="0" y="0"/>
            <a:chExt cx="1070466" cy="360815"/>
          </a:xfrm>
        </p:grpSpPr>
        <p:sp>
          <p:nvSpPr>
            <p:cNvPr name="Freeform 10" id="10"/>
            <p:cNvSpPr/>
            <p:nvPr/>
          </p:nvSpPr>
          <p:spPr>
            <a:xfrm flipH="false" flipV="false" rot="0">
              <a:off x="0" y="0"/>
              <a:ext cx="1070466" cy="360815"/>
            </a:xfrm>
            <a:custGeom>
              <a:avLst/>
              <a:gdLst/>
              <a:ahLst/>
              <a:cxnLst/>
              <a:rect r="r" b="b" t="t" l="l"/>
              <a:pathLst>
                <a:path h="360815" w="1070466">
                  <a:moveTo>
                    <a:pt x="97145" y="0"/>
                  </a:moveTo>
                  <a:lnTo>
                    <a:pt x="973321" y="0"/>
                  </a:lnTo>
                  <a:cubicBezTo>
                    <a:pt x="1026972" y="0"/>
                    <a:pt x="1070466" y="43493"/>
                    <a:pt x="1070466" y="97145"/>
                  </a:cubicBezTo>
                  <a:lnTo>
                    <a:pt x="1070466" y="263670"/>
                  </a:lnTo>
                  <a:cubicBezTo>
                    <a:pt x="1070466" y="317321"/>
                    <a:pt x="1026972" y="360815"/>
                    <a:pt x="973321" y="360815"/>
                  </a:cubicBezTo>
                  <a:lnTo>
                    <a:pt x="97145" y="360815"/>
                  </a:lnTo>
                  <a:cubicBezTo>
                    <a:pt x="43493" y="360815"/>
                    <a:pt x="0" y="317321"/>
                    <a:pt x="0" y="263670"/>
                  </a:cubicBezTo>
                  <a:lnTo>
                    <a:pt x="0" y="97145"/>
                  </a:lnTo>
                  <a:cubicBezTo>
                    <a:pt x="0" y="43493"/>
                    <a:pt x="43493" y="0"/>
                    <a:pt x="97145" y="0"/>
                  </a:cubicBezTo>
                  <a:close/>
                </a:path>
              </a:pathLst>
            </a:custGeom>
            <a:solidFill>
              <a:srgbClr val="004AAD"/>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3499"/>
                </a:lnSpc>
              </a:pPr>
              <a:r>
                <a:rPr lang="en-US" sz="2499" spc="124">
                  <a:solidFill>
                    <a:srgbClr val="FFFFFF"/>
                  </a:solidFill>
                  <a:latin typeface="Montserrat Classic"/>
                </a:rPr>
                <a:t>Formations en ligne</a:t>
              </a:r>
            </a:p>
          </p:txBody>
        </p:sp>
      </p:grpSp>
      <p:grpSp>
        <p:nvGrpSpPr>
          <p:cNvPr name="Group 12" id="12"/>
          <p:cNvGrpSpPr/>
          <p:nvPr/>
        </p:nvGrpSpPr>
        <p:grpSpPr>
          <a:xfrm rot="0">
            <a:off x="6933910" y="3384286"/>
            <a:ext cx="4420179" cy="1369968"/>
            <a:chOff x="0" y="0"/>
            <a:chExt cx="1164162" cy="360815"/>
          </a:xfrm>
        </p:grpSpPr>
        <p:sp>
          <p:nvSpPr>
            <p:cNvPr name="Freeform 13" id="13"/>
            <p:cNvSpPr/>
            <p:nvPr/>
          </p:nvSpPr>
          <p:spPr>
            <a:xfrm flipH="false" flipV="false" rot="0">
              <a:off x="0" y="0"/>
              <a:ext cx="1164162" cy="360815"/>
            </a:xfrm>
            <a:custGeom>
              <a:avLst/>
              <a:gdLst/>
              <a:ahLst/>
              <a:cxnLst/>
              <a:rect r="r" b="b" t="t" l="l"/>
              <a:pathLst>
                <a:path h="360815" w="1164162">
                  <a:moveTo>
                    <a:pt x="89326" y="0"/>
                  </a:moveTo>
                  <a:lnTo>
                    <a:pt x="1074836" y="0"/>
                  </a:lnTo>
                  <a:cubicBezTo>
                    <a:pt x="1124170" y="0"/>
                    <a:pt x="1164162" y="39993"/>
                    <a:pt x="1164162" y="89326"/>
                  </a:cubicBezTo>
                  <a:lnTo>
                    <a:pt x="1164162" y="271488"/>
                  </a:lnTo>
                  <a:cubicBezTo>
                    <a:pt x="1164162" y="320822"/>
                    <a:pt x="1124170" y="360815"/>
                    <a:pt x="1074836" y="360815"/>
                  </a:cubicBezTo>
                  <a:lnTo>
                    <a:pt x="89326" y="360815"/>
                  </a:lnTo>
                  <a:cubicBezTo>
                    <a:pt x="39993" y="360815"/>
                    <a:pt x="0" y="320822"/>
                    <a:pt x="0" y="271488"/>
                  </a:cubicBezTo>
                  <a:lnTo>
                    <a:pt x="0" y="89326"/>
                  </a:lnTo>
                  <a:cubicBezTo>
                    <a:pt x="0" y="39993"/>
                    <a:pt x="39993" y="0"/>
                    <a:pt x="89326" y="0"/>
                  </a:cubicBezTo>
                  <a:close/>
                </a:path>
              </a:pathLst>
            </a:custGeom>
            <a:solidFill>
              <a:srgbClr val="004AAD"/>
            </a:solidFill>
          </p:spPr>
        </p:sp>
        <p:sp>
          <p:nvSpPr>
            <p:cNvPr name="TextBox 14" id="14"/>
            <p:cNvSpPr txBox="true"/>
            <p:nvPr/>
          </p:nvSpPr>
          <p:spPr>
            <a:xfrm>
              <a:off x="0" y="-47625"/>
              <a:ext cx="812800" cy="860425"/>
            </a:xfrm>
            <a:prstGeom prst="rect">
              <a:avLst/>
            </a:prstGeom>
          </p:spPr>
          <p:txBody>
            <a:bodyPr anchor="ctr" rtlCol="false" tIns="50800" lIns="50800" bIns="50800" rIns="50800"/>
            <a:lstStyle/>
            <a:p>
              <a:pPr algn="ctr">
                <a:lnSpc>
                  <a:spcPts val="3499"/>
                </a:lnSpc>
              </a:pPr>
              <a:r>
                <a:rPr lang="en-US" sz="2499" spc="124">
                  <a:solidFill>
                    <a:srgbClr val="FFFFFF"/>
                  </a:solidFill>
                  <a:latin typeface="Montserrat Classic"/>
                </a:rPr>
                <a:t>Certificats générées automatiquement</a:t>
              </a:r>
            </a:p>
          </p:txBody>
        </p:sp>
      </p:grpSp>
      <p:grpSp>
        <p:nvGrpSpPr>
          <p:cNvPr name="Group 15" id="15"/>
          <p:cNvGrpSpPr/>
          <p:nvPr/>
        </p:nvGrpSpPr>
        <p:grpSpPr>
          <a:xfrm rot="0">
            <a:off x="13653465" y="5884029"/>
            <a:ext cx="4420179" cy="1369968"/>
            <a:chOff x="0" y="0"/>
            <a:chExt cx="1164162" cy="360815"/>
          </a:xfrm>
        </p:grpSpPr>
        <p:sp>
          <p:nvSpPr>
            <p:cNvPr name="Freeform 16" id="16"/>
            <p:cNvSpPr/>
            <p:nvPr/>
          </p:nvSpPr>
          <p:spPr>
            <a:xfrm flipH="false" flipV="false" rot="0">
              <a:off x="0" y="0"/>
              <a:ext cx="1164162" cy="360815"/>
            </a:xfrm>
            <a:custGeom>
              <a:avLst/>
              <a:gdLst/>
              <a:ahLst/>
              <a:cxnLst/>
              <a:rect r="r" b="b" t="t" l="l"/>
              <a:pathLst>
                <a:path h="360815" w="1164162">
                  <a:moveTo>
                    <a:pt x="89326" y="0"/>
                  </a:moveTo>
                  <a:lnTo>
                    <a:pt x="1074836" y="0"/>
                  </a:lnTo>
                  <a:cubicBezTo>
                    <a:pt x="1124170" y="0"/>
                    <a:pt x="1164162" y="39993"/>
                    <a:pt x="1164162" y="89326"/>
                  </a:cubicBezTo>
                  <a:lnTo>
                    <a:pt x="1164162" y="271488"/>
                  </a:lnTo>
                  <a:cubicBezTo>
                    <a:pt x="1164162" y="320822"/>
                    <a:pt x="1124170" y="360815"/>
                    <a:pt x="1074836" y="360815"/>
                  </a:cubicBezTo>
                  <a:lnTo>
                    <a:pt x="89326" y="360815"/>
                  </a:lnTo>
                  <a:cubicBezTo>
                    <a:pt x="39993" y="360815"/>
                    <a:pt x="0" y="320822"/>
                    <a:pt x="0" y="271488"/>
                  </a:cubicBezTo>
                  <a:lnTo>
                    <a:pt x="0" y="89326"/>
                  </a:lnTo>
                  <a:cubicBezTo>
                    <a:pt x="0" y="39993"/>
                    <a:pt x="39993" y="0"/>
                    <a:pt x="89326" y="0"/>
                  </a:cubicBezTo>
                  <a:close/>
                </a:path>
              </a:pathLst>
            </a:custGeom>
            <a:solidFill>
              <a:srgbClr val="004AAD"/>
            </a:solidFill>
          </p:spPr>
        </p:sp>
        <p:sp>
          <p:nvSpPr>
            <p:cNvPr name="TextBox 17" id="17"/>
            <p:cNvSpPr txBox="true"/>
            <p:nvPr/>
          </p:nvSpPr>
          <p:spPr>
            <a:xfrm>
              <a:off x="0" y="-47625"/>
              <a:ext cx="812800" cy="860425"/>
            </a:xfrm>
            <a:prstGeom prst="rect">
              <a:avLst/>
            </a:prstGeom>
          </p:spPr>
          <p:txBody>
            <a:bodyPr anchor="ctr" rtlCol="false" tIns="50800" lIns="50800" bIns="50800" rIns="50800"/>
            <a:lstStyle/>
            <a:p>
              <a:pPr algn="ctr">
                <a:lnSpc>
                  <a:spcPts val="3499"/>
                </a:lnSpc>
              </a:pPr>
              <a:r>
                <a:rPr lang="en-US" sz="2499" spc="124">
                  <a:solidFill>
                    <a:srgbClr val="FFFFFF"/>
                  </a:solidFill>
                  <a:latin typeface="Montserrat Classic"/>
                </a:rPr>
                <a:t>Tests d'évaluations en ligne</a:t>
              </a:r>
            </a:p>
          </p:txBody>
        </p:sp>
      </p:grpSp>
      <p:grpSp>
        <p:nvGrpSpPr>
          <p:cNvPr name="Group 18" id="18"/>
          <p:cNvGrpSpPr/>
          <p:nvPr/>
        </p:nvGrpSpPr>
        <p:grpSpPr>
          <a:xfrm rot="0">
            <a:off x="6933910" y="8383771"/>
            <a:ext cx="4420179" cy="1352945"/>
            <a:chOff x="0" y="0"/>
            <a:chExt cx="1164162" cy="356331"/>
          </a:xfrm>
        </p:grpSpPr>
        <p:sp>
          <p:nvSpPr>
            <p:cNvPr name="Freeform 19" id="19"/>
            <p:cNvSpPr/>
            <p:nvPr/>
          </p:nvSpPr>
          <p:spPr>
            <a:xfrm flipH="false" flipV="false" rot="0">
              <a:off x="0" y="0"/>
              <a:ext cx="1164162" cy="356331"/>
            </a:xfrm>
            <a:custGeom>
              <a:avLst/>
              <a:gdLst/>
              <a:ahLst/>
              <a:cxnLst/>
              <a:rect r="r" b="b" t="t" l="l"/>
              <a:pathLst>
                <a:path h="356331" w="1164162">
                  <a:moveTo>
                    <a:pt x="89326" y="0"/>
                  </a:moveTo>
                  <a:lnTo>
                    <a:pt x="1074836" y="0"/>
                  </a:lnTo>
                  <a:cubicBezTo>
                    <a:pt x="1124170" y="0"/>
                    <a:pt x="1164162" y="39993"/>
                    <a:pt x="1164162" y="89326"/>
                  </a:cubicBezTo>
                  <a:lnTo>
                    <a:pt x="1164162" y="267005"/>
                  </a:lnTo>
                  <a:cubicBezTo>
                    <a:pt x="1164162" y="290696"/>
                    <a:pt x="1154751" y="313416"/>
                    <a:pt x="1137999" y="330168"/>
                  </a:cubicBezTo>
                  <a:cubicBezTo>
                    <a:pt x="1121247" y="346920"/>
                    <a:pt x="1098527" y="356331"/>
                    <a:pt x="1074836" y="356331"/>
                  </a:cubicBezTo>
                  <a:lnTo>
                    <a:pt x="89326" y="356331"/>
                  </a:lnTo>
                  <a:cubicBezTo>
                    <a:pt x="39993" y="356331"/>
                    <a:pt x="0" y="316338"/>
                    <a:pt x="0" y="267005"/>
                  </a:cubicBezTo>
                  <a:lnTo>
                    <a:pt x="0" y="89326"/>
                  </a:lnTo>
                  <a:cubicBezTo>
                    <a:pt x="0" y="39993"/>
                    <a:pt x="39993" y="0"/>
                    <a:pt x="89326" y="0"/>
                  </a:cubicBezTo>
                  <a:close/>
                </a:path>
              </a:pathLst>
            </a:custGeom>
            <a:solidFill>
              <a:srgbClr val="004AAD"/>
            </a:solidFill>
          </p:spPr>
        </p:sp>
        <p:sp>
          <p:nvSpPr>
            <p:cNvPr name="TextBox 20" id="20"/>
            <p:cNvSpPr txBox="true"/>
            <p:nvPr/>
          </p:nvSpPr>
          <p:spPr>
            <a:xfrm>
              <a:off x="0" y="-47625"/>
              <a:ext cx="812800" cy="860425"/>
            </a:xfrm>
            <a:prstGeom prst="rect">
              <a:avLst/>
            </a:prstGeom>
          </p:spPr>
          <p:txBody>
            <a:bodyPr anchor="ctr" rtlCol="false" tIns="50800" lIns="50800" bIns="50800" rIns="50800"/>
            <a:lstStyle/>
            <a:p>
              <a:pPr algn="ctr">
                <a:lnSpc>
                  <a:spcPts val="3499"/>
                </a:lnSpc>
              </a:pPr>
              <a:r>
                <a:rPr lang="en-US" sz="2499" spc="124">
                  <a:solidFill>
                    <a:srgbClr val="FFFFFF"/>
                  </a:solidFill>
                  <a:latin typeface="Montserrat Classic"/>
                </a:rPr>
                <a:t>Interactions entre les membres</a:t>
              </a:r>
            </a:p>
          </p:txBody>
        </p:sp>
      </p:grpSp>
      <p:sp>
        <p:nvSpPr>
          <p:cNvPr name="AutoShape 21" id="21"/>
          <p:cNvSpPr/>
          <p:nvPr/>
        </p:nvSpPr>
        <p:spPr>
          <a:xfrm flipV="true">
            <a:off x="9144000" y="4754254"/>
            <a:ext cx="0" cy="923925"/>
          </a:xfrm>
          <a:prstGeom prst="line">
            <a:avLst/>
          </a:prstGeom>
          <a:ln cap="flat" w="38100">
            <a:solidFill>
              <a:srgbClr val="000000"/>
            </a:solidFill>
            <a:prstDash val="solid"/>
            <a:headEnd type="none" len="sm" w="sm"/>
            <a:tailEnd type="arrow" len="sm" w="med"/>
          </a:ln>
        </p:spPr>
      </p:sp>
      <p:sp>
        <p:nvSpPr>
          <p:cNvPr name="AutoShape 22" id="22"/>
          <p:cNvSpPr/>
          <p:nvPr/>
        </p:nvSpPr>
        <p:spPr>
          <a:xfrm>
            <a:off x="9182100" y="7459846"/>
            <a:ext cx="0" cy="923925"/>
          </a:xfrm>
          <a:prstGeom prst="line">
            <a:avLst/>
          </a:prstGeom>
          <a:ln cap="flat" w="38100">
            <a:solidFill>
              <a:srgbClr val="000000"/>
            </a:solidFill>
            <a:prstDash val="solid"/>
            <a:headEnd type="none" len="sm" w="sm"/>
            <a:tailEnd type="arrow" len="sm" w="med"/>
          </a:ln>
        </p:spPr>
      </p:sp>
      <p:sp>
        <p:nvSpPr>
          <p:cNvPr name="AutoShape 23" id="23"/>
          <p:cNvSpPr/>
          <p:nvPr/>
        </p:nvSpPr>
        <p:spPr>
          <a:xfrm>
            <a:off x="12898450" y="6549963"/>
            <a:ext cx="755015" cy="19050"/>
          </a:xfrm>
          <a:prstGeom prst="line">
            <a:avLst/>
          </a:prstGeom>
          <a:ln cap="flat" w="38100">
            <a:solidFill>
              <a:srgbClr val="000000"/>
            </a:solidFill>
            <a:prstDash val="solid"/>
            <a:headEnd type="none" len="sm" w="sm"/>
            <a:tailEnd type="arrow" len="sm" w="med"/>
          </a:ln>
        </p:spPr>
      </p:sp>
      <p:sp>
        <p:nvSpPr>
          <p:cNvPr name="AutoShape 24" id="24"/>
          <p:cNvSpPr/>
          <p:nvPr/>
        </p:nvSpPr>
        <p:spPr>
          <a:xfrm flipH="true" flipV="true">
            <a:off x="4622229" y="6607107"/>
            <a:ext cx="755256" cy="0"/>
          </a:xfrm>
          <a:prstGeom prst="line">
            <a:avLst/>
          </a:prstGeom>
          <a:ln cap="flat" w="38100">
            <a:solidFill>
              <a:srgbClr val="000000"/>
            </a:solidFill>
            <a:prstDash val="solid"/>
            <a:headEnd type="none" len="sm" w="sm"/>
            <a:tailEnd type="arrow" len="sm" w="med"/>
          </a:ln>
        </p:spPr>
      </p:sp>
      <p:sp>
        <p:nvSpPr>
          <p:cNvPr name="TextBox 25" id="25"/>
          <p:cNvSpPr txBox="true"/>
          <p:nvPr/>
        </p:nvSpPr>
        <p:spPr>
          <a:xfrm rot="0">
            <a:off x="17637210" y="9408103"/>
            <a:ext cx="23622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190625"/>
            <a:ext cx="12230230"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PLAN</a:t>
            </a:r>
          </a:p>
        </p:txBody>
      </p:sp>
      <p:sp>
        <p:nvSpPr>
          <p:cNvPr name="Freeform 3" id="3"/>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590346" y="2729824"/>
            <a:ext cx="7180692" cy="7180692"/>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4073544" y="2729824"/>
            <a:ext cx="966397" cy="966397"/>
            <a:chOff x="0" y="0"/>
            <a:chExt cx="812800" cy="812800"/>
          </a:xfrm>
        </p:grpSpPr>
        <p:sp>
          <p:nvSpPr>
            <p:cNvPr name="Freeform 8" id="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9F9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0" id="10"/>
          <p:cNvGrpSpPr/>
          <p:nvPr/>
        </p:nvGrpSpPr>
        <p:grpSpPr>
          <a:xfrm rot="0">
            <a:off x="4073544" y="4180939"/>
            <a:ext cx="966397" cy="966397"/>
            <a:chOff x="0" y="0"/>
            <a:chExt cx="812800" cy="812800"/>
          </a:xfrm>
        </p:grpSpPr>
        <p:sp>
          <p:nvSpPr>
            <p:cNvPr name="Freeform 11" id="1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4073544" y="5730279"/>
            <a:ext cx="966397" cy="966397"/>
            <a:chOff x="0" y="0"/>
            <a:chExt cx="812800" cy="812800"/>
          </a:xfrm>
        </p:grpSpPr>
        <p:sp>
          <p:nvSpPr>
            <p:cNvPr name="Freeform 14" id="1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9F9F"/>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0">
            <a:off x="4073544" y="7279619"/>
            <a:ext cx="966397" cy="966397"/>
            <a:chOff x="0" y="0"/>
            <a:chExt cx="812800" cy="812800"/>
          </a:xfrm>
        </p:grpSpPr>
        <p:sp>
          <p:nvSpPr>
            <p:cNvPr name="Freeform 17" id="1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9F9F"/>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9" id="19"/>
          <p:cNvGrpSpPr/>
          <p:nvPr/>
        </p:nvGrpSpPr>
        <p:grpSpPr>
          <a:xfrm rot="0">
            <a:off x="4073544" y="8931815"/>
            <a:ext cx="966397" cy="966397"/>
            <a:chOff x="0" y="0"/>
            <a:chExt cx="812800" cy="812800"/>
          </a:xfrm>
        </p:grpSpPr>
        <p:sp>
          <p:nvSpPr>
            <p:cNvPr name="Freeform 20" id="2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F9F9F"/>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TextBox 22" id="22"/>
          <p:cNvSpPr txBox="true"/>
          <p:nvPr/>
        </p:nvSpPr>
        <p:spPr>
          <a:xfrm rot="0">
            <a:off x="5746290" y="2708927"/>
            <a:ext cx="7708588" cy="637887"/>
          </a:xfrm>
          <a:prstGeom prst="rect">
            <a:avLst/>
          </a:prstGeom>
        </p:spPr>
        <p:txBody>
          <a:bodyPr anchor="t" rtlCol="false" tIns="0" lIns="0" bIns="0" rIns="0">
            <a:spAutoFit/>
          </a:bodyPr>
          <a:lstStyle/>
          <a:p>
            <a:pPr algn="just">
              <a:lnSpc>
                <a:spcPts val="5265"/>
              </a:lnSpc>
            </a:pPr>
            <a:r>
              <a:rPr lang="en-US" sz="3761">
                <a:solidFill>
                  <a:srgbClr val="9F9F9F"/>
                </a:solidFill>
                <a:latin typeface="Montserrat"/>
              </a:rPr>
              <a:t>Introduction</a:t>
            </a:r>
          </a:p>
        </p:txBody>
      </p:sp>
      <p:sp>
        <p:nvSpPr>
          <p:cNvPr name="TextBox 23" id="23"/>
          <p:cNvSpPr txBox="true"/>
          <p:nvPr/>
        </p:nvSpPr>
        <p:spPr>
          <a:xfrm rot="0">
            <a:off x="5746290" y="4274578"/>
            <a:ext cx="7708588" cy="647412"/>
          </a:xfrm>
          <a:prstGeom prst="rect">
            <a:avLst/>
          </a:prstGeom>
        </p:spPr>
        <p:txBody>
          <a:bodyPr anchor="t" rtlCol="false" tIns="0" lIns="0" bIns="0" rIns="0">
            <a:spAutoFit/>
          </a:bodyPr>
          <a:lstStyle/>
          <a:p>
            <a:pPr>
              <a:lnSpc>
                <a:spcPts val="5265"/>
              </a:lnSpc>
            </a:pPr>
            <a:r>
              <a:rPr lang="en-US" sz="3761">
                <a:solidFill>
                  <a:srgbClr val="004AAD"/>
                </a:solidFill>
                <a:latin typeface="Montserrat Classic"/>
              </a:rPr>
              <a:t>Capture des besoins</a:t>
            </a:r>
          </a:p>
        </p:txBody>
      </p:sp>
      <p:sp>
        <p:nvSpPr>
          <p:cNvPr name="TextBox 24" id="24"/>
          <p:cNvSpPr txBox="true"/>
          <p:nvPr/>
        </p:nvSpPr>
        <p:spPr>
          <a:xfrm rot="0">
            <a:off x="5746290" y="5861197"/>
            <a:ext cx="7708588" cy="637887"/>
          </a:xfrm>
          <a:prstGeom prst="rect">
            <a:avLst/>
          </a:prstGeom>
        </p:spPr>
        <p:txBody>
          <a:bodyPr anchor="t" rtlCol="false" tIns="0" lIns="0" bIns="0" rIns="0">
            <a:spAutoFit/>
          </a:bodyPr>
          <a:lstStyle/>
          <a:p>
            <a:pPr>
              <a:lnSpc>
                <a:spcPts val="5265"/>
              </a:lnSpc>
            </a:pPr>
            <a:r>
              <a:rPr lang="en-US" sz="3761">
                <a:solidFill>
                  <a:srgbClr val="9F9F9F"/>
                </a:solidFill>
                <a:latin typeface="Montserrat"/>
              </a:rPr>
              <a:t>Conception</a:t>
            </a:r>
          </a:p>
        </p:txBody>
      </p:sp>
      <p:sp>
        <p:nvSpPr>
          <p:cNvPr name="TextBox 25" id="25"/>
          <p:cNvSpPr txBox="true"/>
          <p:nvPr/>
        </p:nvSpPr>
        <p:spPr>
          <a:xfrm rot="0">
            <a:off x="5746290" y="7410536"/>
            <a:ext cx="7708588" cy="637887"/>
          </a:xfrm>
          <a:prstGeom prst="rect">
            <a:avLst/>
          </a:prstGeom>
        </p:spPr>
        <p:txBody>
          <a:bodyPr anchor="t" rtlCol="false" tIns="0" lIns="0" bIns="0" rIns="0">
            <a:spAutoFit/>
          </a:bodyPr>
          <a:lstStyle/>
          <a:p>
            <a:pPr>
              <a:lnSpc>
                <a:spcPts val="5265"/>
              </a:lnSpc>
            </a:pPr>
            <a:r>
              <a:rPr lang="en-US" sz="3761">
                <a:solidFill>
                  <a:srgbClr val="9F9F9F"/>
                </a:solidFill>
                <a:latin typeface="Montserrat"/>
              </a:rPr>
              <a:t>Realisations</a:t>
            </a:r>
          </a:p>
        </p:txBody>
      </p:sp>
      <p:sp>
        <p:nvSpPr>
          <p:cNvPr name="TextBox 26" id="26"/>
          <p:cNvSpPr txBox="true"/>
          <p:nvPr/>
        </p:nvSpPr>
        <p:spPr>
          <a:xfrm rot="0">
            <a:off x="5746290" y="9103612"/>
            <a:ext cx="7708588" cy="637887"/>
          </a:xfrm>
          <a:prstGeom prst="rect">
            <a:avLst/>
          </a:prstGeom>
        </p:spPr>
        <p:txBody>
          <a:bodyPr anchor="t" rtlCol="false" tIns="0" lIns="0" bIns="0" rIns="0">
            <a:spAutoFit/>
          </a:bodyPr>
          <a:lstStyle/>
          <a:p>
            <a:pPr>
              <a:lnSpc>
                <a:spcPts val="5265"/>
              </a:lnSpc>
            </a:pPr>
            <a:r>
              <a:rPr lang="en-US" sz="3761">
                <a:solidFill>
                  <a:srgbClr val="9F9F9F"/>
                </a:solidFill>
                <a:latin typeface="Montserrat"/>
              </a:rPr>
              <a:t>Conclusion et perspectives</a:t>
            </a:r>
          </a:p>
        </p:txBody>
      </p:sp>
      <p:sp>
        <p:nvSpPr>
          <p:cNvPr name="TextBox 27" id="27"/>
          <p:cNvSpPr txBox="true"/>
          <p:nvPr/>
        </p:nvSpPr>
        <p:spPr>
          <a:xfrm rot="0">
            <a:off x="17478103" y="9310239"/>
            <a:ext cx="22860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243363">
            <a:off x="-1355616" y="725899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00083" y="5143500"/>
            <a:ext cx="1947558" cy="1947558"/>
          </a:xfrm>
          <a:custGeom>
            <a:avLst/>
            <a:gdLst/>
            <a:ahLst/>
            <a:cxnLst/>
            <a:rect r="r" b="b" t="t" l="l"/>
            <a:pathLst>
              <a:path h="1947558" w="1947558">
                <a:moveTo>
                  <a:pt x="0" y="0"/>
                </a:moveTo>
                <a:lnTo>
                  <a:pt x="1947558" y="0"/>
                </a:lnTo>
                <a:lnTo>
                  <a:pt x="1947558" y="1947558"/>
                </a:lnTo>
                <a:lnTo>
                  <a:pt x="0" y="1947558"/>
                </a:lnTo>
                <a:lnTo>
                  <a:pt x="0" y="0"/>
                </a:lnTo>
                <a:close/>
              </a:path>
            </a:pathLst>
          </a:custGeom>
          <a:blipFill>
            <a:blip r:embed="rId5"/>
            <a:stretch>
              <a:fillRect l="0" t="0" r="0" b="0"/>
            </a:stretch>
          </a:blipFill>
        </p:spPr>
      </p:sp>
      <p:sp>
        <p:nvSpPr>
          <p:cNvPr name="Freeform 4" id="4"/>
          <p:cNvSpPr/>
          <p:nvPr/>
        </p:nvSpPr>
        <p:spPr>
          <a:xfrm flipH="false" flipV="false" rot="0">
            <a:off x="4771099" y="5143500"/>
            <a:ext cx="1971966" cy="1971966"/>
          </a:xfrm>
          <a:custGeom>
            <a:avLst/>
            <a:gdLst/>
            <a:ahLst/>
            <a:cxnLst/>
            <a:rect r="r" b="b" t="t" l="l"/>
            <a:pathLst>
              <a:path h="1971966" w="1971966">
                <a:moveTo>
                  <a:pt x="0" y="0"/>
                </a:moveTo>
                <a:lnTo>
                  <a:pt x="1971966" y="0"/>
                </a:lnTo>
                <a:lnTo>
                  <a:pt x="1971966" y="1971966"/>
                </a:lnTo>
                <a:lnTo>
                  <a:pt x="0" y="1971966"/>
                </a:lnTo>
                <a:lnTo>
                  <a:pt x="0" y="0"/>
                </a:lnTo>
                <a:close/>
              </a:path>
            </a:pathLst>
          </a:custGeom>
          <a:blipFill>
            <a:blip r:embed="rId6"/>
            <a:stretch>
              <a:fillRect l="0" t="0" r="0" b="0"/>
            </a:stretch>
          </a:blipFill>
        </p:spPr>
      </p:sp>
      <p:sp>
        <p:nvSpPr>
          <p:cNvPr name="Freeform 5" id="5"/>
          <p:cNvSpPr/>
          <p:nvPr/>
        </p:nvSpPr>
        <p:spPr>
          <a:xfrm flipH="false" flipV="false" rot="0">
            <a:off x="8158017" y="5143500"/>
            <a:ext cx="1971966" cy="1971966"/>
          </a:xfrm>
          <a:custGeom>
            <a:avLst/>
            <a:gdLst/>
            <a:ahLst/>
            <a:cxnLst/>
            <a:rect r="r" b="b" t="t" l="l"/>
            <a:pathLst>
              <a:path h="1971966" w="1971966">
                <a:moveTo>
                  <a:pt x="0" y="0"/>
                </a:moveTo>
                <a:lnTo>
                  <a:pt x="1971966" y="0"/>
                </a:lnTo>
                <a:lnTo>
                  <a:pt x="1971966" y="1971966"/>
                </a:lnTo>
                <a:lnTo>
                  <a:pt x="0" y="1971966"/>
                </a:lnTo>
                <a:lnTo>
                  <a:pt x="0" y="0"/>
                </a:lnTo>
                <a:close/>
              </a:path>
            </a:pathLst>
          </a:custGeom>
          <a:blipFill>
            <a:blip r:embed="rId7"/>
            <a:stretch>
              <a:fillRect l="0" t="0" r="0" b="0"/>
            </a:stretch>
          </a:blipFill>
        </p:spPr>
      </p:sp>
      <p:sp>
        <p:nvSpPr>
          <p:cNvPr name="Freeform 6" id="6"/>
          <p:cNvSpPr/>
          <p:nvPr/>
        </p:nvSpPr>
        <p:spPr>
          <a:xfrm flipH="false" flipV="false" rot="0">
            <a:off x="11653983" y="5119092"/>
            <a:ext cx="1971966" cy="1971966"/>
          </a:xfrm>
          <a:custGeom>
            <a:avLst/>
            <a:gdLst/>
            <a:ahLst/>
            <a:cxnLst/>
            <a:rect r="r" b="b" t="t" l="l"/>
            <a:pathLst>
              <a:path h="1971966" w="1971966">
                <a:moveTo>
                  <a:pt x="0" y="0"/>
                </a:moveTo>
                <a:lnTo>
                  <a:pt x="1971966" y="0"/>
                </a:lnTo>
                <a:lnTo>
                  <a:pt x="1971966" y="1971966"/>
                </a:lnTo>
                <a:lnTo>
                  <a:pt x="0" y="1971966"/>
                </a:lnTo>
                <a:lnTo>
                  <a:pt x="0" y="0"/>
                </a:lnTo>
                <a:close/>
              </a:path>
            </a:pathLst>
          </a:custGeom>
          <a:blipFill>
            <a:blip r:embed="rId8"/>
            <a:stretch>
              <a:fillRect l="0" t="0" r="0" b="0"/>
            </a:stretch>
          </a:blipFill>
        </p:spPr>
      </p:sp>
      <p:sp>
        <p:nvSpPr>
          <p:cNvPr name="Freeform 7" id="7"/>
          <p:cNvSpPr/>
          <p:nvPr/>
        </p:nvSpPr>
        <p:spPr>
          <a:xfrm flipH="false" flipV="false" rot="0">
            <a:off x="15196051" y="5052217"/>
            <a:ext cx="2063249" cy="2063249"/>
          </a:xfrm>
          <a:custGeom>
            <a:avLst/>
            <a:gdLst/>
            <a:ahLst/>
            <a:cxnLst/>
            <a:rect r="r" b="b" t="t" l="l"/>
            <a:pathLst>
              <a:path h="2063249" w="2063249">
                <a:moveTo>
                  <a:pt x="0" y="0"/>
                </a:moveTo>
                <a:lnTo>
                  <a:pt x="2063249" y="0"/>
                </a:lnTo>
                <a:lnTo>
                  <a:pt x="2063249" y="2063249"/>
                </a:lnTo>
                <a:lnTo>
                  <a:pt x="0" y="2063249"/>
                </a:lnTo>
                <a:lnTo>
                  <a:pt x="0" y="0"/>
                </a:lnTo>
                <a:close/>
              </a:path>
            </a:pathLst>
          </a:custGeom>
          <a:blipFill>
            <a:blip r:embed="rId9"/>
            <a:stretch>
              <a:fillRect l="0" t="0" r="0" b="0"/>
            </a:stretch>
          </a:blipFill>
        </p:spPr>
      </p:sp>
      <p:sp>
        <p:nvSpPr>
          <p:cNvPr name="TextBox 8" id="8"/>
          <p:cNvSpPr txBox="true"/>
          <p:nvPr/>
        </p:nvSpPr>
        <p:spPr>
          <a:xfrm rot="0">
            <a:off x="1028700" y="1369699"/>
            <a:ext cx="12331712" cy="2352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CAPTURE DES BESOINS</a:t>
            </a:r>
          </a:p>
        </p:txBody>
      </p:sp>
      <p:sp>
        <p:nvSpPr>
          <p:cNvPr name="TextBox 9" id="9"/>
          <p:cNvSpPr txBox="true"/>
          <p:nvPr/>
        </p:nvSpPr>
        <p:spPr>
          <a:xfrm rot="0">
            <a:off x="10492258" y="1341123"/>
            <a:ext cx="4578521" cy="552451"/>
          </a:xfrm>
          <a:prstGeom prst="rect">
            <a:avLst/>
          </a:prstGeom>
        </p:spPr>
        <p:txBody>
          <a:bodyPr anchor="t" rtlCol="false" tIns="0" lIns="0" bIns="0" rIns="0">
            <a:spAutoFit/>
          </a:bodyPr>
          <a:lstStyle/>
          <a:p>
            <a:pPr>
              <a:lnSpc>
                <a:spcPts val="4799"/>
              </a:lnSpc>
            </a:pPr>
            <a:r>
              <a:rPr lang="en-US" sz="2999">
                <a:solidFill>
                  <a:srgbClr val="101010"/>
                </a:solidFill>
                <a:latin typeface="Montserrat Bold"/>
              </a:rPr>
              <a:t>Besoins fonctionnels</a:t>
            </a:r>
          </a:p>
        </p:txBody>
      </p:sp>
      <p:sp>
        <p:nvSpPr>
          <p:cNvPr name="TextBox 10" id="10"/>
          <p:cNvSpPr txBox="true"/>
          <p:nvPr/>
        </p:nvSpPr>
        <p:spPr>
          <a:xfrm rot="0">
            <a:off x="10492258" y="2026923"/>
            <a:ext cx="4923009" cy="552451"/>
          </a:xfrm>
          <a:prstGeom prst="rect">
            <a:avLst/>
          </a:prstGeom>
        </p:spPr>
        <p:txBody>
          <a:bodyPr anchor="t" rtlCol="false" tIns="0" lIns="0" bIns="0" rIns="0">
            <a:spAutoFit/>
          </a:bodyPr>
          <a:lstStyle/>
          <a:p>
            <a:pPr>
              <a:lnSpc>
                <a:spcPts val="4799"/>
              </a:lnSpc>
            </a:pPr>
            <a:r>
              <a:rPr lang="en-US" sz="2999">
                <a:solidFill>
                  <a:srgbClr val="9F9F9F"/>
                </a:solidFill>
                <a:latin typeface="Montserrat"/>
              </a:rPr>
              <a:t>Besoins non-fonctionnels</a:t>
            </a:r>
          </a:p>
        </p:txBody>
      </p:sp>
      <p:sp>
        <p:nvSpPr>
          <p:cNvPr name="TextBox 11" id="11"/>
          <p:cNvSpPr txBox="true"/>
          <p:nvPr/>
        </p:nvSpPr>
        <p:spPr>
          <a:xfrm rot="0">
            <a:off x="1028700" y="7388798"/>
            <a:ext cx="2432728" cy="1152526"/>
          </a:xfrm>
          <a:prstGeom prst="rect">
            <a:avLst/>
          </a:prstGeom>
        </p:spPr>
        <p:txBody>
          <a:bodyPr anchor="t" rtlCol="false" tIns="0" lIns="0" bIns="0" rIns="0">
            <a:spAutoFit/>
          </a:bodyPr>
          <a:lstStyle/>
          <a:p>
            <a:pPr algn="ctr">
              <a:lnSpc>
                <a:spcPts val="4799"/>
              </a:lnSpc>
            </a:pPr>
            <a:r>
              <a:rPr lang="en-US" sz="2999">
                <a:solidFill>
                  <a:srgbClr val="101010"/>
                </a:solidFill>
                <a:latin typeface="Montserrat Bold"/>
              </a:rPr>
              <a:t>Gestion des formations</a:t>
            </a:r>
          </a:p>
        </p:txBody>
      </p:sp>
      <p:sp>
        <p:nvSpPr>
          <p:cNvPr name="TextBox 12" id="12"/>
          <p:cNvSpPr txBox="true"/>
          <p:nvPr/>
        </p:nvSpPr>
        <p:spPr>
          <a:xfrm rot="0">
            <a:off x="7194556" y="7505699"/>
            <a:ext cx="3923802" cy="1752601"/>
          </a:xfrm>
          <a:prstGeom prst="rect">
            <a:avLst/>
          </a:prstGeom>
        </p:spPr>
        <p:txBody>
          <a:bodyPr anchor="t" rtlCol="false" tIns="0" lIns="0" bIns="0" rIns="0">
            <a:spAutoFit/>
          </a:bodyPr>
          <a:lstStyle/>
          <a:p>
            <a:pPr algn="ctr">
              <a:lnSpc>
                <a:spcPts val="4799"/>
              </a:lnSpc>
            </a:pPr>
            <a:r>
              <a:rPr lang="en-US" sz="2999">
                <a:solidFill>
                  <a:srgbClr val="101010"/>
                </a:solidFill>
                <a:latin typeface="Montserrat Bold"/>
              </a:rPr>
              <a:t>Tests</a:t>
            </a:r>
          </a:p>
          <a:p>
            <a:pPr algn="ctr">
              <a:lnSpc>
                <a:spcPts val="4799"/>
              </a:lnSpc>
            </a:pPr>
            <a:r>
              <a:rPr lang="en-US" sz="2999">
                <a:solidFill>
                  <a:srgbClr val="101010"/>
                </a:solidFill>
                <a:latin typeface="Montserrat Bold"/>
              </a:rPr>
              <a:t> d'evaluations et certificats</a:t>
            </a:r>
          </a:p>
        </p:txBody>
      </p:sp>
      <p:sp>
        <p:nvSpPr>
          <p:cNvPr name="TextBox 13" id="13"/>
          <p:cNvSpPr txBox="true"/>
          <p:nvPr/>
        </p:nvSpPr>
        <p:spPr>
          <a:xfrm rot="0">
            <a:off x="11308964" y="7505699"/>
            <a:ext cx="2945110" cy="1152526"/>
          </a:xfrm>
          <a:prstGeom prst="rect">
            <a:avLst/>
          </a:prstGeom>
        </p:spPr>
        <p:txBody>
          <a:bodyPr anchor="t" rtlCol="false" tIns="0" lIns="0" bIns="0" rIns="0">
            <a:spAutoFit/>
          </a:bodyPr>
          <a:lstStyle/>
          <a:p>
            <a:pPr algn="just">
              <a:lnSpc>
                <a:spcPts val="4799"/>
              </a:lnSpc>
            </a:pPr>
            <a:r>
              <a:rPr lang="en-US" sz="2999">
                <a:solidFill>
                  <a:srgbClr val="101010"/>
                </a:solidFill>
                <a:latin typeface="Montserrat Bold"/>
              </a:rPr>
              <a:t>Gestion d'utilisateurs</a:t>
            </a:r>
          </a:p>
        </p:txBody>
      </p:sp>
      <p:sp>
        <p:nvSpPr>
          <p:cNvPr name="TextBox 14" id="14"/>
          <p:cNvSpPr txBox="true"/>
          <p:nvPr/>
        </p:nvSpPr>
        <p:spPr>
          <a:xfrm rot="0">
            <a:off x="4249446" y="7388798"/>
            <a:ext cx="2945110" cy="552451"/>
          </a:xfrm>
          <a:prstGeom prst="rect">
            <a:avLst/>
          </a:prstGeom>
        </p:spPr>
        <p:txBody>
          <a:bodyPr anchor="t" rtlCol="false" tIns="0" lIns="0" bIns="0" rIns="0">
            <a:spAutoFit/>
          </a:bodyPr>
          <a:lstStyle/>
          <a:p>
            <a:pPr algn="ctr">
              <a:lnSpc>
                <a:spcPts val="4799"/>
              </a:lnSpc>
            </a:pPr>
            <a:r>
              <a:rPr lang="en-US" sz="2999">
                <a:solidFill>
                  <a:srgbClr val="101010"/>
                </a:solidFill>
                <a:latin typeface="Montserrat Bold"/>
              </a:rPr>
              <a:t>Statistiques</a:t>
            </a:r>
          </a:p>
        </p:txBody>
      </p:sp>
      <p:sp>
        <p:nvSpPr>
          <p:cNvPr name="TextBox 15" id="15"/>
          <p:cNvSpPr txBox="true"/>
          <p:nvPr/>
        </p:nvSpPr>
        <p:spPr>
          <a:xfrm rot="0">
            <a:off x="15044649" y="7505699"/>
            <a:ext cx="2945110" cy="552451"/>
          </a:xfrm>
          <a:prstGeom prst="rect">
            <a:avLst/>
          </a:prstGeom>
        </p:spPr>
        <p:txBody>
          <a:bodyPr anchor="t" rtlCol="false" tIns="0" lIns="0" bIns="0" rIns="0">
            <a:spAutoFit/>
          </a:bodyPr>
          <a:lstStyle/>
          <a:p>
            <a:pPr algn="just">
              <a:lnSpc>
                <a:spcPts val="4799"/>
              </a:lnSpc>
            </a:pPr>
            <a:r>
              <a:rPr lang="en-US" sz="2999">
                <a:solidFill>
                  <a:srgbClr val="101010"/>
                </a:solidFill>
                <a:latin typeface="Montserrat Bold"/>
              </a:rPr>
              <a:t>Notifications</a:t>
            </a:r>
          </a:p>
        </p:txBody>
      </p:sp>
      <p:sp>
        <p:nvSpPr>
          <p:cNvPr name="TextBox 16" id="16"/>
          <p:cNvSpPr txBox="true"/>
          <p:nvPr/>
        </p:nvSpPr>
        <p:spPr>
          <a:xfrm rot="0">
            <a:off x="17563578" y="9330012"/>
            <a:ext cx="243840" cy="552451"/>
          </a:xfrm>
          <a:prstGeom prst="rect">
            <a:avLst/>
          </a:prstGeom>
        </p:spPr>
        <p:txBody>
          <a:bodyPr anchor="t" rtlCol="false" tIns="0" lIns="0" bIns="0" rIns="0">
            <a:spAutoFit/>
          </a:bodyPr>
          <a:lstStyle/>
          <a:p>
            <a:pPr algn="ctr">
              <a:lnSpc>
                <a:spcPts val="4799"/>
              </a:lnSpc>
              <a:spcBef>
                <a:spcPct val="0"/>
              </a:spcBef>
            </a:pPr>
            <a:r>
              <a:rPr lang="en-US" sz="2999">
                <a:solidFill>
                  <a:srgbClr val="000000"/>
                </a:solidFill>
                <a:latin typeface="Montserrat Bold"/>
              </a:rPr>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DAFl0iNU2gs</dc:identifier>
  <dcterms:modified xsi:type="dcterms:W3CDTF">2011-08-01T06:04:30Z</dcterms:modified>
  <cp:revision>1</cp:revision>
  <dc:title>Modern and Minimal Company Profile Presentation</dc:title>
</cp:coreProperties>
</file>